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72" r:id="rId3"/>
    <p:sldId id="258" r:id="rId4"/>
    <p:sldId id="259" r:id="rId5"/>
    <p:sldId id="260" r:id="rId6"/>
    <p:sldId id="261" r:id="rId7"/>
    <p:sldId id="262" r:id="rId8"/>
    <p:sldId id="265" r:id="rId9"/>
    <p:sldId id="266" r:id="rId10"/>
    <p:sldId id="267" r:id="rId11"/>
    <p:sldId id="268" r:id="rId12"/>
    <p:sldId id="269" r:id="rId13"/>
    <p:sldId id="274" r:id="rId14"/>
    <p:sldId id="275" r:id="rId15"/>
  </p:sldIdLst>
  <p:sldSz cx="14630400" cy="8229600"/>
  <p:notesSz cx="8229600" cy="14630400"/>
  <p:embeddedFontLst>
    <p:embeddedFont>
      <p:font typeface="Algerian" panose="04020705040A02060702" pitchFamily="82" charset="0"/>
      <p:regular r:id="rId17"/>
    </p:embeddedFont>
    <p:embeddedFont>
      <p:font typeface="Arimo" panose="020B0604020202020204" charset="0"/>
      <p:regular r:id="rId18"/>
    </p:embeddedFont>
    <p:embeddedFont>
      <p:font typeface="Consolas" panose="020B0609020204030204" pitchFamily="49" charset="0"/>
      <p:regular r:id="rId19"/>
      <p:bold r:id="rId20"/>
      <p:italic r:id="rId21"/>
      <p:boldItalic r:id="rId22"/>
    </p:embeddedFont>
    <p:embeddedFont>
      <p:font typeface="Outfit Extra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EF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9D053D-F07D-4D5D-9E69-97404C9E6939}" v="9" dt="2024-12-27T05:15:28.0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6" d="100"/>
          <a:sy n="66" d="100"/>
        </p:scale>
        <p:origin x="1220"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WYN DANIELS" userId="ef4a3d9b7714ff54" providerId="LiveId" clId="{E99D053D-F07D-4D5D-9E69-97404C9E6939}"/>
    <pc:docChg chg="custSel modSld">
      <pc:chgData name="ALWYN DANIELS" userId="ef4a3d9b7714ff54" providerId="LiveId" clId="{E99D053D-F07D-4D5D-9E69-97404C9E6939}" dt="2024-12-27T05:17:19.716" v="89" actId="2085"/>
      <pc:docMkLst>
        <pc:docMk/>
      </pc:docMkLst>
      <pc:sldChg chg="addSp modSp mod">
        <pc:chgData name="ALWYN DANIELS" userId="ef4a3d9b7714ff54" providerId="LiveId" clId="{E99D053D-F07D-4D5D-9E69-97404C9E6939}" dt="2024-12-27T05:17:19.716" v="89" actId="2085"/>
        <pc:sldMkLst>
          <pc:docMk/>
          <pc:sldMk cId="0" sldId="256"/>
        </pc:sldMkLst>
        <pc:spChg chg="mod">
          <ac:chgData name="ALWYN DANIELS" userId="ef4a3d9b7714ff54" providerId="LiveId" clId="{E99D053D-F07D-4D5D-9E69-97404C9E6939}" dt="2024-12-27T05:15:42.380" v="26" actId="20577"/>
          <ac:spMkLst>
            <pc:docMk/>
            <pc:sldMk cId="0" sldId="256"/>
            <ac:spMk id="3" creationId="{00000000-0000-0000-0000-000000000000}"/>
          </ac:spMkLst>
        </pc:spChg>
        <pc:spChg chg="add mod">
          <ac:chgData name="ALWYN DANIELS" userId="ef4a3d9b7714ff54" providerId="LiveId" clId="{E99D053D-F07D-4D5D-9E69-97404C9E6939}" dt="2024-12-27T05:14:32.579" v="2" actId="207"/>
          <ac:spMkLst>
            <pc:docMk/>
            <pc:sldMk cId="0" sldId="256"/>
            <ac:spMk id="5" creationId="{D29C2F6D-A130-0E82-053D-14C98654A42A}"/>
          </ac:spMkLst>
        </pc:spChg>
        <pc:spChg chg="add mod">
          <ac:chgData name="ALWYN DANIELS" userId="ef4a3d9b7714ff54" providerId="LiveId" clId="{E99D053D-F07D-4D5D-9E69-97404C9E6939}" dt="2024-12-27T05:17:19.716" v="89" actId="2085"/>
          <ac:spMkLst>
            <pc:docMk/>
            <pc:sldMk cId="0" sldId="256"/>
            <ac:spMk id="6" creationId="{F425B989-2D58-5DD5-A314-1B0B04E53315}"/>
          </ac:spMkLst>
        </pc:spChg>
      </pc:sldChg>
      <pc:sldChg chg="addSp modSp mod">
        <pc:chgData name="ALWYN DANIELS" userId="ef4a3d9b7714ff54" providerId="LiveId" clId="{E99D053D-F07D-4D5D-9E69-97404C9E6939}" dt="2024-12-27T05:15:04.149" v="4" actId="1036"/>
        <pc:sldMkLst>
          <pc:docMk/>
          <pc:sldMk cId="0" sldId="260"/>
        </pc:sldMkLst>
        <pc:spChg chg="add mod">
          <ac:chgData name="ALWYN DANIELS" userId="ef4a3d9b7714ff54" providerId="LiveId" clId="{E99D053D-F07D-4D5D-9E69-97404C9E6939}" dt="2024-12-27T05:15:04.149" v="4" actId="1036"/>
          <ac:spMkLst>
            <pc:docMk/>
            <pc:sldMk cId="0" sldId="260"/>
            <ac:spMk id="8" creationId="{B88F84E4-BE4B-69B7-2CCD-782A86ADD28D}"/>
          </ac:spMkLst>
        </pc:spChg>
      </pc:sldChg>
      <pc:sldChg chg="addSp modSp">
        <pc:chgData name="ALWYN DANIELS" userId="ef4a3d9b7714ff54" providerId="LiveId" clId="{E99D053D-F07D-4D5D-9E69-97404C9E6939}" dt="2024-12-27T05:15:07.038" v="5"/>
        <pc:sldMkLst>
          <pc:docMk/>
          <pc:sldMk cId="0" sldId="261"/>
        </pc:sldMkLst>
        <pc:spChg chg="add mod">
          <ac:chgData name="ALWYN DANIELS" userId="ef4a3d9b7714ff54" providerId="LiveId" clId="{E99D053D-F07D-4D5D-9E69-97404C9E6939}" dt="2024-12-27T05:15:07.038" v="5"/>
          <ac:spMkLst>
            <pc:docMk/>
            <pc:sldMk cId="0" sldId="261"/>
            <ac:spMk id="8" creationId="{F1455756-69EA-3BE0-2EDD-BF60267CDB96}"/>
          </ac:spMkLst>
        </pc:spChg>
      </pc:sldChg>
      <pc:sldChg chg="addSp modSp">
        <pc:chgData name="ALWYN DANIELS" userId="ef4a3d9b7714ff54" providerId="LiveId" clId="{E99D053D-F07D-4D5D-9E69-97404C9E6939}" dt="2024-12-27T05:15:12.136" v="6"/>
        <pc:sldMkLst>
          <pc:docMk/>
          <pc:sldMk cId="2468851665" sldId="265"/>
        </pc:sldMkLst>
        <pc:spChg chg="add mod">
          <ac:chgData name="ALWYN DANIELS" userId="ef4a3d9b7714ff54" providerId="LiveId" clId="{E99D053D-F07D-4D5D-9E69-97404C9E6939}" dt="2024-12-27T05:15:12.136" v="6"/>
          <ac:spMkLst>
            <pc:docMk/>
            <pc:sldMk cId="2468851665" sldId="265"/>
            <ac:spMk id="8" creationId="{79603B8C-C095-A6B6-1A42-1D5515C55FE4}"/>
          </ac:spMkLst>
        </pc:spChg>
      </pc:sldChg>
      <pc:sldChg chg="addSp modSp">
        <pc:chgData name="ALWYN DANIELS" userId="ef4a3d9b7714ff54" providerId="LiveId" clId="{E99D053D-F07D-4D5D-9E69-97404C9E6939}" dt="2024-12-27T05:15:14.472" v="7"/>
        <pc:sldMkLst>
          <pc:docMk/>
          <pc:sldMk cId="1637293033" sldId="266"/>
        </pc:sldMkLst>
        <pc:spChg chg="add mod">
          <ac:chgData name="ALWYN DANIELS" userId="ef4a3d9b7714ff54" providerId="LiveId" clId="{E99D053D-F07D-4D5D-9E69-97404C9E6939}" dt="2024-12-27T05:15:14.472" v="7"/>
          <ac:spMkLst>
            <pc:docMk/>
            <pc:sldMk cId="1637293033" sldId="266"/>
            <ac:spMk id="12" creationId="{F6B66F88-43BC-A1DC-4F8B-EC15D02F0441}"/>
          </ac:spMkLst>
        </pc:spChg>
      </pc:sldChg>
      <pc:sldChg chg="addSp modSp">
        <pc:chgData name="ALWYN DANIELS" userId="ef4a3d9b7714ff54" providerId="LiveId" clId="{E99D053D-F07D-4D5D-9E69-97404C9E6939}" dt="2024-12-27T05:15:16.917" v="8"/>
        <pc:sldMkLst>
          <pc:docMk/>
          <pc:sldMk cId="2248246476" sldId="267"/>
        </pc:sldMkLst>
        <pc:spChg chg="add mod">
          <ac:chgData name="ALWYN DANIELS" userId="ef4a3d9b7714ff54" providerId="LiveId" clId="{E99D053D-F07D-4D5D-9E69-97404C9E6939}" dt="2024-12-27T05:15:16.917" v="8"/>
          <ac:spMkLst>
            <pc:docMk/>
            <pc:sldMk cId="2248246476" sldId="267"/>
            <ac:spMk id="12" creationId="{865D7655-BAA4-798D-01B1-2D2C8DB2BDDC}"/>
          </ac:spMkLst>
        </pc:spChg>
      </pc:sldChg>
      <pc:sldChg chg="addSp modSp">
        <pc:chgData name="ALWYN DANIELS" userId="ef4a3d9b7714ff54" providerId="LiveId" clId="{E99D053D-F07D-4D5D-9E69-97404C9E6939}" dt="2024-12-27T05:15:20.356" v="9"/>
        <pc:sldMkLst>
          <pc:docMk/>
          <pc:sldMk cId="3892656735" sldId="268"/>
        </pc:sldMkLst>
        <pc:spChg chg="add mod">
          <ac:chgData name="ALWYN DANIELS" userId="ef4a3d9b7714ff54" providerId="LiveId" clId="{E99D053D-F07D-4D5D-9E69-97404C9E6939}" dt="2024-12-27T05:15:20.356" v="9"/>
          <ac:spMkLst>
            <pc:docMk/>
            <pc:sldMk cId="3892656735" sldId="268"/>
            <ac:spMk id="10" creationId="{6AE9454D-1276-3A14-1C81-62EA0B9FE870}"/>
          </ac:spMkLst>
        </pc:spChg>
      </pc:sldChg>
      <pc:sldChg chg="addSp modSp">
        <pc:chgData name="ALWYN DANIELS" userId="ef4a3d9b7714ff54" providerId="LiveId" clId="{E99D053D-F07D-4D5D-9E69-97404C9E6939}" dt="2024-12-27T05:15:23.012" v="10"/>
        <pc:sldMkLst>
          <pc:docMk/>
          <pc:sldMk cId="1013032156" sldId="269"/>
        </pc:sldMkLst>
        <pc:spChg chg="add mod">
          <ac:chgData name="ALWYN DANIELS" userId="ef4a3d9b7714ff54" providerId="LiveId" clId="{E99D053D-F07D-4D5D-9E69-97404C9E6939}" dt="2024-12-27T05:15:23.012" v="10"/>
          <ac:spMkLst>
            <pc:docMk/>
            <pc:sldMk cId="1013032156" sldId="269"/>
            <ac:spMk id="8" creationId="{1F0452C3-C758-BC00-B480-390A394D9936}"/>
          </ac:spMkLst>
        </pc:spChg>
      </pc:sldChg>
      <pc:sldChg chg="addSp modSp">
        <pc:chgData name="ALWYN DANIELS" userId="ef4a3d9b7714ff54" providerId="LiveId" clId="{E99D053D-F07D-4D5D-9E69-97404C9E6939}" dt="2024-12-27T05:15:25.853" v="11"/>
        <pc:sldMkLst>
          <pc:docMk/>
          <pc:sldMk cId="2985947843" sldId="274"/>
        </pc:sldMkLst>
        <pc:spChg chg="add mod">
          <ac:chgData name="ALWYN DANIELS" userId="ef4a3d9b7714ff54" providerId="LiveId" clId="{E99D053D-F07D-4D5D-9E69-97404C9E6939}" dt="2024-12-27T05:15:25.853" v="11"/>
          <ac:spMkLst>
            <pc:docMk/>
            <pc:sldMk cId="2985947843" sldId="274"/>
            <ac:spMk id="9" creationId="{49D0A70C-82B5-3A02-1298-A1C4258516A4}"/>
          </ac:spMkLst>
        </pc:spChg>
      </pc:sldChg>
      <pc:sldChg chg="addSp modSp">
        <pc:chgData name="ALWYN DANIELS" userId="ef4a3d9b7714ff54" providerId="LiveId" clId="{E99D053D-F07D-4D5D-9E69-97404C9E6939}" dt="2024-12-27T05:15:28.004" v="12"/>
        <pc:sldMkLst>
          <pc:docMk/>
          <pc:sldMk cId="101252130" sldId="275"/>
        </pc:sldMkLst>
        <pc:spChg chg="add mod">
          <ac:chgData name="ALWYN DANIELS" userId="ef4a3d9b7714ff54" providerId="LiveId" clId="{E99D053D-F07D-4D5D-9E69-97404C9E6939}" dt="2024-12-27T05:15:28.004" v="12"/>
          <ac:spMkLst>
            <pc:docMk/>
            <pc:sldMk cId="101252130" sldId="275"/>
            <ac:spMk id="12" creationId="{D11291A8-3C55-83F3-25AF-78B4576A9084}"/>
          </ac:spMkLst>
        </pc:sp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1267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864525"/>
            <a:ext cx="7287339"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Ping Pong Game </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This presentation will explain how to write a simple Pong game using the Pygame library in Python. We'll explore the key code sections, including setup, game logic, and ball movement, guiding you through the process of creating your own classic Pong game.</a:t>
            </a:r>
            <a:endParaRPr lang="en-US" sz="1750" dirty="0"/>
          </a:p>
        </p:txBody>
      </p:sp>
      <p:sp>
        <p:nvSpPr>
          <p:cNvPr id="5" name="Rectangle 4">
            <a:extLst>
              <a:ext uri="{FF2B5EF4-FFF2-40B4-BE49-F238E27FC236}">
                <a16:creationId xmlns:a16="http://schemas.microsoft.com/office/drawing/2014/main" id="{D29C2F6D-A130-0E82-053D-14C98654A42A}"/>
              </a:ext>
            </a:extLst>
          </p:cNvPr>
          <p:cNvSpPr/>
          <p:nvPr/>
        </p:nvSpPr>
        <p:spPr>
          <a:xfrm>
            <a:off x="12794512" y="7768856"/>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F425B989-2D58-5DD5-A314-1B0B04E53315}"/>
              </a:ext>
            </a:extLst>
          </p:cNvPr>
          <p:cNvSpPr/>
          <p:nvPr/>
        </p:nvSpPr>
        <p:spPr>
          <a:xfrm>
            <a:off x="6280191" y="6160168"/>
            <a:ext cx="7734192" cy="1280160"/>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200" dirty="0">
                <a:solidFill>
                  <a:schemeClr val="tx1"/>
                </a:solidFill>
                <a:latin typeface="Algerian" panose="04020705040A02060702" pitchFamily="82" charset="0"/>
              </a:rPr>
              <a:t>       By,</a:t>
            </a:r>
          </a:p>
          <a:p>
            <a:r>
              <a:rPr lang="en-US" sz="3200" dirty="0">
                <a:solidFill>
                  <a:schemeClr val="tx1"/>
                </a:solidFill>
                <a:latin typeface="Algerian" panose="04020705040A02060702" pitchFamily="82" charset="0"/>
              </a:rPr>
              <a:t>                 Alwyn </a:t>
            </a:r>
            <a:r>
              <a:rPr lang="en-US" sz="3200" dirty="0" err="1">
                <a:solidFill>
                  <a:schemeClr val="tx1"/>
                </a:solidFill>
                <a:latin typeface="Algerian" panose="04020705040A02060702" pitchFamily="82" charset="0"/>
              </a:rPr>
              <a:t>barnabas</a:t>
            </a:r>
            <a:r>
              <a:rPr lang="en-US" sz="3200" dirty="0">
                <a:solidFill>
                  <a:schemeClr val="tx1"/>
                </a:solidFill>
                <a:latin typeface="Algerian" panose="04020705040A02060702" pitchFamily="82" charset="0"/>
              </a:rPr>
              <a:t> </a:t>
            </a:r>
            <a:r>
              <a:rPr lang="en-US" sz="3200" dirty="0" err="1">
                <a:solidFill>
                  <a:schemeClr val="tx1"/>
                </a:solidFill>
                <a:latin typeface="Algerian" panose="04020705040A02060702" pitchFamily="82" charset="0"/>
              </a:rPr>
              <a:t>daniels</a:t>
            </a:r>
            <a:endParaRPr lang="en-IN" sz="3200" dirty="0">
              <a:solidFill>
                <a:schemeClr val="tx1"/>
              </a:solidFill>
              <a:latin typeface="Algerian" panose="04020705040A02060702" pitchFamily="8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658303"/>
            <a:ext cx="10144363"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Ball Movement and Collision Detection</a:t>
            </a:r>
            <a:endParaRPr lang="en-US" sz="4450" dirty="0"/>
          </a:p>
        </p:txBody>
      </p:sp>
      <p:sp>
        <p:nvSpPr>
          <p:cNvPr id="3" name="Text 1"/>
          <p:cNvSpPr/>
          <p:nvPr/>
        </p:nvSpPr>
        <p:spPr>
          <a:xfrm>
            <a:off x="793790" y="2934057"/>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Ball Movement</a:t>
            </a:r>
            <a:endParaRPr lang="en-US" sz="2200" dirty="0"/>
          </a:p>
        </p:txBody>
      </p:sp>
      <p:sp>
        <p:nvSpPr>
          <p:cNvPr id="4" name="Shape 2"/>
          <p:cNvSpPr/>
          <p:nvPr/>
        </p:nvSpPr>
        <p:spPr>
          <a:xfrm>
            <a:off x="793790" y="3543538"/>
            <a:ext cx="6244709" cy="1428750"/>
          </a:xfrm>
          <a:prstGeom prst="roundRect">
            <a:avLst>
              <a:gd name="adj" fmla="val 6668"/>
            </a:avLst>
          </a:prstGeom>
          <a:solidFill>
            <a:srgbClr val="D7D2F9"/>
          </a:solidFill>
          <a:ln/>
        </p:spPr>
        <p:txBody>
          <a:bodyPr/>
          <a:lstStyle/>
          <a:p>
            <a:endParaRPr lang="en-IN"/>
          </a:p>
        </p:txBody>
      </p:sp>
      <p:sp>
        <p:nvSpPr>
          <p:cNvPr id="5" name="Shape 3"/>
          <p:cNvSpPr/>
          <p:nvPr/>
        </p:nvSpPr>
        <p:spPr>
          <a:xfrm>
            <a:off x="782479" y="3543538"/>
            <a:ext cx="6267331" cy="1428750"/>
          </a:xfrm>
          <a:prstGeom prst="roundRect">
            <a:avLst>
              <a:gd name="adj" fmla="val 2381"/>
            </a:avLst>
          </a:prstGeom>
          <a:solidFill>
            <a:srgbClr val="D7D2F9"/>
          </a:solidFill>
          <a:ln/>
        </p:spPr>
        <p:txBody>
          <a:bodyPr/>
          <a:lstStyle/>
          <a:p>
            <a:endParaRPr lang="en-IN"/>
          </a:p>
        </p:txBody>
      </p:sp>
      <p:sp>
        <p:nvSpPr>
          <p:cNvPr id="6" name="Text 4"/>
          <p:cNvSpPr/>
          <p:nvPr/>
        </p:nvSpPr>
        <p:spPr>
          <a:xfrm>
            <a:off x="1009293" y="3713559"/>
            <a:ext cx="5813703" cy="1088708"/>
          </a:xfrm>
          <a:prstGeom prst="rect">
            <a:avLst/>
          </a:prstGeom>
          <a:noFill/>
          <a:ln/>
        </p:spPr>
        <p:txBody>
          <a:bodyPr wrap="square" lIns="0" tIns="0" rIns="0" bIns="0" rtlCol="0" anchor="t"/>
          <a:lstStyle/>
          <a:p>
            <a:pPr marL="0" indent="0">
              <a:lnSpc>
                <a:spcPts val="285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ball.x += ball_speed[0]
ball.y += ball_speed[1]
</a:t>
            </a:r>
            <a:endParaRPr lang="en-US" sz="1750" dirty="0"/>
          </a:p>
        </p:txBody>
      </p:sp>
      <p:sp>
        <p:nvSpPr>
          <p:cNvPr id="7" name="Text 5"/>
          <p:cNvSpPr/>
          <p:nvPr/>
        </p:nvSpPr>
        <p:spPr>
          <a:xfrm>
            <a:off x="7599521" y="2934057"/>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Collision Detection</a:t>
            </a:r>
            <a:endParaRPr lang="en-US" sz="2200" dirty="0"/>
          </a:p>
        </p:txBody>
      </p:sp>
      <p:sp>
        <p:nvSpPr>
          <p:cNvPr id="8" name="Shape 6"/>
          <p:cNvSpPr/>
          <p:nvPr/>
        </p:nvSpPr>
        <p:spPr>
          <a:xfrm>
            <a:off x="7599521" y="3543538"/>
            <a:ext cx="6244709" cy="2154555"/>
          </a:xfrm>
          <a:prstGeom prst="roundRect">
            <a:avLst>
              <a:gd name="adj" fmla="val 4422"/>
            </a:avLst>
          </a:prstGeom>
          <a:solidFill>
            <a:srgbClr val="D7D2F9"/>
          </a:solidFill>
          <a:ln/>
        </p:spPr>
        <p:txBody>
          <a:bodyPr/>
          <a:lstStyle/>
          <a:p>
            <a:endParaRPr lang="en-IN"/>
          </a:p>
        </p:txBody>
      </p:sp>
      <p:sp>
        <p:nvSpPr>
          <p:cNvPr id="9" name="Shape 7"/>
          <p:cNvSpPr/>
          <p:nvPr/>
        </p:nvSpPr>
        <p:spPr>
          <a:xfrm>
            <a:off x="7588210" y="3543538"/>
            <a:ext cx="6267331" cy="2154555"/>
          </a:xfrm>
          <a:prstGeom prst="roundRect">
            <a:avLst>
              <a:gd name="adj" fmla="val 1579"/>
            </a:avLst>
          </a:prstGeom>
          <a:solidFill>
            <a:srgbClr val="D7D2F9"/>
          </a:solidFill>
          <a:ln/>
        </p:spPr>
        <p:txBody>
          <a:bodyPr/>
          <a:lstStyle/>
          <a:p>
            <a:endParaRPr lang="en-IN"/>
          </a:p>
        </p:txBody>
      </p:sp>
      <p:sp>
        <p:nvSpPr>
          <p:cNvPr id="10" name="Text 8"/>
          <p:cNvSpPr/>
          <p:nvPr/>
        </p:nvSpPr>
        <p:spPr>
          <a:xfrm>
            <a:off x="7815024" y="3713559"/>
            <a:ext cx="5813703"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if ball.top &lt;= 0 or ball.bottom &gt;= HEIGHT:
  ball_speed[1] = -ball_speed[1]
if ball.colliderect(paddle1) or ball.colliderect(paddle2):
  ball_speed[0] = -ball_speed[0]
</a:t>
            </a:r>
            <a:endParaRPr lang="en-US" sz="1750" dirty="0"/>
          </a:p>
        </p:txBody>
      </p:sp>
      <p:sp>
        <p:nvSpPr>
          <p:cNvPr id="11" name="Text 9"/>
          <p:cNvSpPr/>
          <p:nvPr/>
        </p:nvSpPr>
        <p:spPr>
          <a:xfrm>
            <a:off x="793790" y="6208395"/>
            <a:ext cx="13042821"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The ball's position is updated based on its speed. Collisions with walls and paddles reverse the ball's direction.</a:t>
            </a:r>
            <a:endParaRPr lang="en-US" sz="1750" dirty="0"/>
          </a:p>
        </p:txBody>
      </p:sp>
      <p:sp>
        <p:nvSpPr>
          <p:cNvPr id="12" name="Rectangle 11">
            <a:extLst>
              <a:ext uri="{FF2B5EF4-FFF2-40B4-BE49-F238E27FC236}">
                <a16:creationId xmlns:a16="http://schemas.microsoft.com/office/drawing/2014/main" id="{865D7655-BAA4-798D-01B1-2D2C8DB2BDDC}"/>
              </a:ext>
            </a:extLst>
          </p:cNvPr>
          <p:cNvSpPr/>
          <p:nvPr/>
        </p:nvSpPr>
        <p:spPr>
          <a:xfrm>
            <a:off x="12794512" y="7768856"/>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248246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476851"/>
            <a:ext cx="7875865"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Scoring and Resetting the Ball</a:t>
            </a:r>
            <a:endParaRPr lang="en-US" sz="4450" dirty="0"/>
          </a:p>
        </p:txBody>
      </p:sp>
      <p:sp>
        <p:nvSpPr>
          <p:cNvPr id="3" name="Text 1"/>
          <p:cNvSpPr/>
          <p:nvPr/>
        </p:nvSpPr>
        <p:spPr>
          <a:xfrm>
            <a:off x="793790" y="275260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Scoring</a:t>
            </a:r>
            <a:endParaRPr lang="en-US" sz="2200" dirty="0"/>
          </a:p>
        </p:txBody>
      </p:sp>
      <p:sp>
        <p:nvSpPr>
          <p:cNvPr id="4" name="Shape 2"/>
          <p:cNvSpPr/>
          <p:nvPr/>
        </p:nvSpPr>
        <p:spPr>
          <a:xfrm>
            <a:off x="793790" y="3362087"/>
            <a:ext cx="6244709" cy="2154555"/>
          </a:xfrm>
          <a:prstGeom prst="roundRect">
            <a:avLst>
              <a:gd name="adj" fmla="val 4422"/>
            </a:avLst>
          </a:prstGeom>
          <a:solidFill>
            <a:srgbClr val="D7D2F9"/>
          </a:solidFill>
          <a:ln/>
        </p:spPr>
        <p:txBody>
          <a:bodyPr/>
          <a:lstStyle/>
          <a:p>
            <a:endParaRPr lang="en-IN"/>
          </a:p>
        </p:txBody>
      </p:sp>
      <p:sp>
        <p:nvSpPr>
          <p:cNvPr id="5" name="Shape 3"/>
          <p:cNvSpPr/>
          <p:nvPr/>
        </p:nvSpPr>
        <p:spPr>
          <a:xfrm>
            <a:off x="782479" y="3362087"/>
            <a:ext cx="6267331" cy="2154555"/>
          </a:xfrm>
          <a:prstGeom prst="roundRect">
            <a:avLst>
              <a:gd name="adj" fmla="val 1579"/>
            </a:avLst>
          </a:prstGeom>
          <a:solidFill>
            <a:srgbClr val="D7D2F9"/>
          </a:solidFill>
          <a:ln/>
        </p:spPr>
        <p:txBody>
          <a:bodyPr/>
          <a:lstStyle/>
          <a:p>
            <a:endParaRPr lang="en-IN"/>
          </a:p>
        </p:txBody>
      </p:sp>
      <p:sp>
        <p:nvSpPr>
          <p:cNvPr id="6" name="Text 4"/>
          <p:cNvSpPr/>
          <p:nvPr/>
        </p:nvSpPr>
        <p:spPr>
          <a:xfrm>
            <a:off x="1009293" y="3532108"/>
            <a:ext cx="5813703"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if ball.left &lt;= 0:
  reset_ball("player2")
if ball.right &gt;= WIDTH:
  reset_ball("player1")
</a:t>
            </a:r>
            <a:endParaRPr lang="en-US" sz="1750" dirty="0"/>
          </a:p>
        </p:txBody>
      </p:sp>
      <p:sp>
        <p:nvSpPr>
          <p:cNvPr id="7" name="Text 5"/>
          <p:cNvSpPr/>
          <p:nvPr/>
        </p:nvSpPr>
        <p:spPr>
          <a:xfrm>
            <a:off x="7599521" y="275260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Resetting the Ball</a:t>
            </a:r>
            <a:endParaRPr lang="en-US" sz="2200" dirty="0"/>
          </a:p>
        </p:txBody>
      </p:sp>
      <p:sp>
        <p:nvSpPr>
          <p:cNvPr id="8" name="Text 6"/>
          <p:cNvSpPr/>
          <p:nvPr/>
        </p:nvSpPr>
        <p:spPr>
          <a:xfrm>
            <a:off x="7599521" y="3333750"/>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The `reset_ball` function places the ball back in the center and increases its speed.</a:t>
            </a:r>
            <a:endParaRPr lang="en-US" sz="1750" dirty="0"/>
          </a:p>
        </p:txBody>
      </p:sp>
      <p:sp>
        <p:nvSpPr>
          <p:cNvPr id="9" name="Text 7"/>
          <p:cNvSpPr/>
          <p:nvPr/>
        </p:nvSpPr>
        <p:spPr>
          <a:xfrm>
            <a:off x="793790" y="6026944"/>
            <a:ext cx="13042821"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When the ball goes out of bounds, the other player scores a point. The `reset_ball` function resets the ball's position and increases the ball speed for a more challenging game.</a:t>
            </a:r>
            <a:endParaRPr lang="en-US" sz="1750" dirty="0"/>
          </a:p>
        </p:txBody>
      </p:sp>
      <p:sp>
        <p:nvSpPr>
          <p:cNvPr id="10" name="Rectangle 9">
            <a:extLst>
              <a:ext uri="{FF2B5EF4-FFF2-40B4-BE49-F238E27FC236}">
                <a16:creationId xmlns:a16="http://schemas.microsoft.com/office/drawing/2014/main" id="{6AE9454D-1276-3A14-1C81-62EA0B9FE870}"/>
              </a:ext>
            </a:extLst>
          </p:cNvPr>
          <p:cNvSpPr/>
          <p:nvPr/>
        </p:nvSpPr>
        <p:spPr>
          <a:xfrm>
            <a:off x="12794512" y="7768856"/>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892656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1498" y="618649"/>
            <a:ext cx="7573804" cy="1401842"/>
          </a:xfrm>
          <a:prstGeom prst="rect">
            <a:avLst/>
          </a:prstGeom>
          <a:noFill/>
          <a:ln/>
        </p:spPr>
        <p:txBody>
          <a:bodyPr wrap="square" lIns="0" tIns="0" rIns="0" bIns="0" rtlCol="0" anchor="t"/>
          <a:lstStyle/>
          <a:p>
            <a:pPr marL="0" indent="0">
              <a:lnSpc>
                <a:spcPts val="5500"/>
              </a:lnSpc>
              <a:buNone/>
            </a:pPr>
            <a:r>
              <a:rPr lang="en-US" sz="4400" b="1" dirty="0">
                <a:solidFill>
                  <a:srgbClr val="231971"/>
                </a:solidFill>
                <a:latin typeface="Outfit Extra Bold" pitchFamily="34" charset="0"/>
                <a:ea typeface="Outfit Extra Bold" pitchFamily="34" charset="-122"/>
                <a:cs typeface="Outfit Extra Bold" pitchFamily="34" charset="-120"/>
              </a:rPr>
              <a:t>Winning Condition: Game Over!</a:t>
            </a:r>
            <a:endParaRPr lang="en-US" sz="4400" dirty="0"/>
          </a:p>
        </p:txBody>
      </p:sp>
      <p:sp>
        <p:nvSpPr>
          <p:cNvPr id="4" name="Shape 1"/>
          <p:cNvSpPr/>
          <p:nvPr/>
        </p:nvSpPr>
        <p:spPr>
          <a:xfrm>
            <a:off x="6271498" y="2356961"/>
            <a:ext cx="7573804" cy="4283869"/>
          </a:xfrm>
          <a:prstGeom prst="roundRect">
            <a:avLst>
              <a:gd name="adj" fmla="val 2199"/>
            </a:avLst>
          </a:prstGeom>
          <a:solidFill>
            <a:srgbClr val="D7D2F9"/>
          </a:solidFill>
          <a:ln/>
        </p:spPr>
        <p:txBody>
          <a:bodyPr/>
          <a:lstStyle/>
          <a:p>
            <a:endParaRPr lang="en-IN"/>
          </a:p>
        </p:txBody>
      </p:sp>
      <p:sp>
        <p:nvSpPr>
          <p:cNvPr id="5" name="Shape 2"/>
          <p:cNvSpPr/>
          <p:nvPr/>
        </p:nvSpPr>
        <p:spPr>
          <a:xfrm>
            <a:off x="6260306" y="2356961"/>
            <a:ext cx="7596187" cy="4283869"/>
          </a:xfrm>
          <a:prstGeom prst="roundRect">
            <a:avLst>
              <a:gd name="adj" fmla="val 786"/>
            </a:avLst>
          </a:prstGeom>
          <a:solidFill>
            <a:srgbClr val="D7D2F9"/>
          </a:solidFill>
          <a:ln/>
        </p:spPr>
        <p:txBody>
          <a:bodyPr/>
          <a:lstStyle/>
          <a:p>
            <a:endParaRPr lang="en-IN"/>
          </a:p>
        </p:txBody>
      </p:sp>
      <p:sp>
        <p:nvSpPr>
          <p:cNvPr id="6" name="Text 3"/>
          <p:cNvSpPr/>
          <p:nvPr/>
        </p:nvSpPr>
        <p:spPr>
          <a:xfrm>
            <a:off x="6484620" y="2525197"/>
            <a:ext cx="7147560" cy="3947398"/>
          </a:xfrm>
          <a:prstGeom prst="rect">
            <a:avLst/>
          </a:prstGeom>
          <a:noFill/>
          <a:ln/>
        </p:spPr>
        <p:txBody>
          <a:bodyPr wrap="square" lIns="0" tIns="0" rIns="0" bIns="0" rtlCol="0" anchor="t"/>
          <a:lstStyle/>
          <a:p>
            <a:pPr marL="0" indent="0">
              <a:lnSpc>
                <a:spcPts val="280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 Check for win condition
if score1 &gt;= 5 or score2 &gt;= 5:
  winner_text = "Player 1 Wins!" if score1 &gt;= 5 else "Player 2 Wins!"
  winner_surface = font.render(winner_text, True, WHITE)
  screen.blit(winner_surface, (WIDTH//2 - winner_surface.get_width()//2, HEIGHT//2))
  pygame.display.update()
  pygame.time.delay(2000)
  score1, score2 = 0, 0 # Reset the game
  pygame.time.delay(500)
</a:t>
            </a:r>
            <a:endParaRPr lang="en-US" sz="1750" dirty="0"/>
          </a:p>
        </p:txBody>
      </p:sp>
      <p:sp>
        <p:nvSpPr>
          <p:cNvPr id="7" name="Text 4"/>
          <p:cNvSpPr/>
          <p:nvPr/>
        </p:nvSpPr>
        <p:spPr>
          <a:xfrm>
            <a:off x="6271498" y="6893123"/>
            <a:ext cx="7573804" cy="717709"/>
          </a:xfrm>
          <a:prstGeom prst="rect">
            <a:avLst/>
          </a:prstGeom>
          <a:noFill/>
          <a:ln/>
        </p:spPr>
        <p:txBody>
          <a:bodyPr wrap="square" lIns="0" tIns="0" rIns="0" bIns="0" rtlCol="0" anchor="t"/>
          <a:lstStyle/>
          <a:p>
            <a:pPr marL="0" indent="0">
              <a:lnSpc>
                <a:spcPts val="2800"/>
              </a:lnSpc>
              <a:buNone/>
            </a:pPr>
            <a:r>
              <a:rPr lang="en-US" sz="1750" dirty="0">
                <a:solidFill>
                  <a:srgbClr val="2A2742"/>
                </a:solidFill>
                <a:latin typeface="Arimo" pitchFamily="34" charset="0"/>
                <a:ea typeface="Arimo" pitchFamily="34" charset="-122"/>
                <a:cs typeface="Arimo" pitchFamily="34" charset="-120"/>
              </a:rPr>
              <a:t>The game ends when either player reaches 5 points. A win message is displayed, and the game resets after a short delay.</a:t>
            </a:r>
            <a:endParaRPr lang="en-US" sz="1750" dirty="0"/>
          </a:p>
        </p:txBody>
      </p:sp>
      <p:sp>
        <p:nvSpPr>
          <p:cNvPr id="8" name="Rectangle 7">
            <a:extLst>
              <a:ext uri="{FF2B5EF4-FFF2-40B4-BE49-F238E27FC236}">
                <a16:creationId xmlns:a16="http://schemas.microsoft.com/office/drawing/2014/main" id="{1F0452C3-C758-BC00-B480-390A394D9936}"/>
              </a:ext>
            </a:extLst>
          </p:cNvPr>
          <p:cNvSpPr/>
          <p:nvPr/>
        </p:nvSpPr>
        <p:spPr>
          <a:xfrm>
            <a:off x="12794512" y="7768856"/>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013032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2565" y="587693"/>
            <a:ext cx="6560939" cy="666274"/>
          </a:xfrm>
          <a:prstGeom prst="rect">
            <a:avLst/>
          </a:prstGeom>
          <a:noFill/>
          <a:ln/>
        </p:spPr>
        <p:txBody>
          <a:bodyPr wrap="none" lIns="0" tIns="0" rIns="0" bIns="0" rtlCol="0" anchor="t"/>
          <a:lstStyle/>
          <a:p>
            <a:pPr marL="0" indent="0">
              <a:lnSpc>
                <a:spcPts val="5200"/>
              </a:lnSpc>
              <a:buNone/>
            </a:pPr>
            <a:r>
              <a:rPr lang="en-US" sz="4150" b="1" dirty="0">
                <a:solidFill>
                  <a:srgbClr val="231971"/>
                </a:solidFill>
                <a:latin typeface="Outfit Extra Bold" pitchFamily="34" charset="0"/>
                <a:ea typeface="Outfit Extra Bold" pitchFamily="34" charset="-122"/>
                <a:cs typeface="Outfit Extra Bold" pitchFamily="34" charset="-120"/>
              </a:rPr>
              <a:t>Win Condition and Restart</a:t>
            </a:r>
            <a:endParaRPr lang="en-US" sz="4150" dirty="0"/>
          </a:p>
        </p:txBody>
      </p:sp>
      <p:sp>
        <p:nvSpPr>
          <p:cNvPr id="4" name="Shape 1"/>
          <p:cNvSpPr/>
          <p:nvPr/>
        </p:nvSpPr>
        <p:spPr>
          <a:xfrm>
            <a:off x="6232565" y="1573768"/>
            <a:ext cx="7651671" cy="4072057"/>
          </a:xfrm>
          <a:prstGeom prst="roundRect">
            <a:avLst>
              <a:gd name="adj" fmla="val 2199"/>
            </a:avLst>
          </a:prstGeom>
          <a:solidFill>
            <a:srgbClr val="D7D2F9"/>
          </a:solidFill>
          <a:ln/>
        </p:spPr>
        <p:txBody>
          <a:bodyPr/>
          <a:lstStyle/>
          <a:p>
            <a:endParaRPr lang="en-IN"/>
          </a:p>
        </p:txBody>
      </p:sp>
      <p:sp>
        <p:nvSpPr>
          <p:cNvPr id="5" name="Shape 2"/>
          <p:cNvSpPr/>
          <p:nvPr/>
        </p:nvSpPr>
        <p:spPr>
          <a:xfrm>
            <a:off x="6221968" y="1573768"/>
            <a:ext cx="7672864" cy="4072057"/>
          </a:xfrm>
          <a:prstGeom prst="roundRect">
            <a:avLst>
              <a:gd name="adj" fmla="val 785"/>
            </a:avLst>
          </a:prstGeom>
          <a:solidFill>
            <a:srgbClr val="D7D2F9"/>
          </a:solidFill>
          <a:ln/>
        </p:spPr>
        <p:txBody>
          <a:bodyPr/>
          <a:lstStyle/>
          <a:p>
            <a:endParaRPr lang="en-IN"/>
          </a:p>
        </p:txBody>
      </p:sp>
      <p:sp>
        <p:nvSpPr>
          <p:cNvPr id="6" name="Text 3"/>
          <p:cNvSpPr/>
          <p:nvPr/>
        </p:nvSpPr>
        <p:spPr>
          <a:xfrm>
            <a:off x="6435090" y="1733669"/>
            <a:ext cx="7246620" cy="3752255"/>
          </a:xfrm>
          <a:prstGeom prst="rect">
            <a:avLst/>
          </a:prstGeom>
          <a:noFill/>
          <a:ln/>
        </p:spPr>
        <p:txBody>
          <a:bodyPr wrap="square" lIns="0" tIns="0" rIns="0" bIns="0" rtlCol="0" anchor="t"/>
          <a:lstStyle/>
          <a:p>
            <a:pPr marL="0" indent="0">
              <a:lnSpc>
                <a:spcPts val="2650"/>
              </a:lnSpc>
              <a:buNone/>
            </a:pPr>
            <a:r>
              <a:rPr lang="en-US" sz="1650" dirty="0">
                <a:solidFill>
                  <a:srgbClr val="2A2742"/>
                </a:solidFill>
                <a:highlight>
                  <a:srgbClr val="D7D2F9"/>
                </a:highlight>
                <a:latin typeface="Consolas" pitchFamily="34" charset="0"/>
                <a:ea typeface="Consolas" pitchFamily="34" charset="-122"/>
                <a:cs typeface="Consolas" pitchFamily="34" charset="-120"/>
              </a:rPr>
              <a:t># Check for win condition
if score1 &gt;= 5 or score2 &gt;= 5:
    winner_text = "Player 1 Wins!" if score1 &gt;= 5 else "Player 2 Wins!"
    winner_surface = font.render(winner_text, True, WHITE)
    screen.blit(winner_surface, (WIDTH//2 - winner_surface.get_width()//2, HEIGHT//2))
    pygame.display.update()
    pygame.time.delay(2000)
    score1, score2 = 0, 0 # Reset the game
    pygame.time.delay(500)
</a:t>
            </a:r>
            <a:endParaRPr lang="en-US" sz="1650" dirty="0"/>
          </a:p>
        </p:txBody>
      </p:sp>
      <p:sp>
        <p:nvSpPr>
          <p:cNvPr id="7" name="Text 4"/>
          <p:cNvSpPr/>
          <p:nvPr/>
        </p:nvSpPr>
        <p:spPr>
          <a:xfrm>
            <a:off x="6232565" y="5965627"/>
            <a:ext cx="2664976" cy="333018"/>
          </a:xfrm>
          <a:prstGeom prst="rect">
            <a:avLst/>
          </a:prstGeom>
          <a:noFill/>
          <a:ln/>
        </p:spPr>
        <p:txBody>
          <a:bodyPr wrap="none" lIns="0" tIns="0" rIns="0" bIns="0" rtlCol="0" anchor="t"/>
          <a:lstStyle/>
          <a:p>
            <a:pPr marL="0" indent="0">
              <a:lnSpc>
                <a:spcPts val="2600"/>
              </a:lnSpc>
              <a:buNone/>
            </a:pPr>
            <a:r>
              <a:rPr lang="en-US" sz="2050" b="1" dirty="0">
                <a:solidFill>
                  <a:srgbClr val="231971"/>
                </a:solidFill>
                <a:latin typeface="Outfit Extra Bold" pitchFamily="34" charset="0"/>
                <a:ea typeface="Outfit Extra Bold" pitchFamily="34" charset="-122"/>
                <a:cs typeface="Outfit Extra Bold" pitchFamily="34" charset="-120"/>
              </a:rPr>
              <a:t>Win Condition</a:t>
            </a:r>
            <a:endParaRPr lang="en-US" sz="2050" dirty="0"/>
          </a:p>
        </p:txBody>
      </p:sp>
      <p:sp>
        <p:nvSpPr>
          <p:cNvPr id="8" name="Text 5"/>
          <p:cNvSpPr/>
          <p:nvPr/>
        </p:nvSpPr>
        <p:spPr>
          <a:xfrm>
            <a:off x="6232565" y="6618446"/>
            <a:ext cx="7651671" cy="1023342"/>
          </a:xfrm>
          <a:prstGeom prst="rect">
            <a:avLst/>
          </a:prstGeom>
          <a:noFill/>
          <a:ln/>
        </p:spPr>
        <p:txBody>
          <a:bodyPr wrap="square" lIns="0" tIns="0" rIns="0" bIns="0" rtlCol="0" anchor="t"/>
          <a:lstStyle/>
          <a:p>
            <a:pPr marL="0" indent="0">
              <a:lnSpc>
                <a:spcPts val="2650"/>
              </a:lnSpc>
              <a:buNone/>
            </a:pPr>
            <a:r>
              <a:rPr lang="en-US" sz="1650" dirty="0">
                <a:solidFill>
                  <a:srgbClr val="2A2742"/>
                </a:solidFill>
                <a:latin typeface="Arimo" pitchFamily="34" charset="0"/>
                <a:ea typeface="Arimo" pitchFamily="34" charset="-122"/>
                <a:cs typeface="Arimo" pitchFamily="34" charset="-120"/>
              </a:rPr>
              <a:t>The game ends when either player reaches 5 points. A message appears at the center of the screen announcing the winner. After a short delay, the scores reset, and the game starts over.</a:t>
            </a:r>
            <a:endParaRPr lang="en-US" sz="1650" dirty="0"/>
          </a:p>
        </p:txBody>
      </p:sp>
      <p:sp>
        <p:nvSpPr>
          <p:cNvPr id="9" name="Rectangle 8">
            <a:extLst>
              <a:ext uri="{FF2B5EF4-FFF2-40B4-BE49-F238E27FC236}">
                <a16:creationId xmlns:a16="http://schemas.microsoft.com/office/drawing/2014/main" id="{49D0A70C-82B5-3A02-1298-A1C4258516A4}"/>
              </a:ext>
            </a:extLst>
          </p:cNvPr>
          <p:cNvSpPr/>
          <p:nvPr/>
        </p:nvSpPr>
        <p:spPr>
          <a:xfrm>
            <a:off x="12794512" y="7768856"/>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985947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09298"/>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Conclusion</a:t>
            </a:r>
            <a:endParaRPr lang="en-US" sz="4450" dirty="0"/>
          </a:p>
        </p:txBody>
      </p:sp>
      <p:sp>
        <p:nvSpPr>
          <p:cNvPr id="4" name="Shape 1"/>
          <p:cNvSpPr/>
          <p:nvPr/>
        </p:nvSpPr>
        <p:spPr>
          <a:xfrm>
            <a:off x="793790" y="5213390"/>
            <a:ext cx="510302" cy="510302"/>
          </a:xfrm>
          <a:prstGeom prst="roundRect">
            <a:avLst>
              <a:gd name="adj" fmla="val 18669"/>
            </a:avLst>
          </a:prstGeom>
          <a:solidFill>
            <a:srgbClr val="E9E6FA"/>
          </a:solidFill>
          <a:ln w="7620">
            <a:solidFill>
              <a:srgbClr val="BDB8DF"/>
            </a:solidFill>
            <a:prstDash val="solid"/>
          </a:ln>
        </p:spPr>
        <p:txBody>
          <a:bodyPr/>
          <a:lstStyle/>
          <a:p>
            <a:endParaRPr lang="en-IN"/>
          </a:p>
        </p:txBody>
      </p:sp>
      <p:sp>
        <p:nvSpPr>
          <p:cNvPr id="5" name="Text 2"/>
          <p:cNvSpPr/>
          <p:nvPr/>
        </p:nvSpPr>
        <p:spPr>
          <a:xfrm>
            <a:off x="982504" y="5298400"/>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1</a:t>
            </a:r>
            <a:endParaRPr lang="en-US" sz="2650" dirty="0"/>
          </a:p>
        </p:txBody>
      </p:sp>
      <p:sp>
        <p:nvSpPr>
          <p:cNvPr id="6" name="Text 3"/>
          <p:cNvSpPr/>
          <p:nvPr/>
        </p:nvSpPr>
        <p:spPr>
          <a:xfrm>
            <a:off x="1530906" y="521339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Summary</a:t>
            </a:r>
            <a:endParaRPr lang="en-US" sz="2200" dirty="0"/>
          </a:p>
        </p:txBody>
      </p:sp>
      <p:sp>
        <p:nvSpPr>
          <p:cNvPr id="7" name="Text 4"/>
          <p:cNvSpPr/>
          <p:nvPr/>
        </p:nvSpPr>
        <p:spPr>
          <a:xfrm>
            <a:off x="1530906" y="5703808"/>
            <a:ext cx="5670947"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This code demonstrates the creation of a simple Pong game using pygame with basic game mechanics like paddle movement, ball bounce, collision detection, scoring, and a win condition.</a:t>
            </a:r>
            <a:endParaRPr lang="en-US" sz="1750" dirty="0"/>
          </a:p>
        </p:txBody>
      </p:sp>
      <p:sp>
        <p:nvSpPr>
          <p:cNvPr id="8" name="Shape 5"/>
          <p:cNvSpPr/>
          <p:nvPr/>
        </p:nvSpPr>
        <p:spPr>
          <a:xfrm>
            <a:off x="7428667" y="5213390"/>
            <a:ext cx="510302" cy="510302"/>
          </a:xfrm>
          <a:prstGeom prst="roundRect">
            <a:avLst>
              <a:gd name="adj" fmla="val 18669"/>
            </a:avLst>
          </a:prstGeom>
          <a:solidFill>
            <a:srgbClr val="E9E6FA"/>
          </a:solidFill>
          <a:ln w="7620">
            <a:solidFill>
              <a:srgbClr val="BDB8DF"/>
            </a:solidFill>
            <a:prstDash val="solid"/>
          </a:ln>
        </p:spPr>
        <p:txBody>
          <a:bodyPr/>
          <a:lstStyle/>
          <a:p>
            <a:endParaRPr lang="en-IN"/>
          </a:p>
        </p:txBody>
      </p:sp>
      <p:sp>
        <p:nvSpPr>
          <p:cNvPr id="9" name="Text 6"/>
          <p:cNvSpPr/>
          <p:nvPr/>
        </p:nvSpPr>
        <p:spPr>
          <a:xfrm>
            <a:off x="7585829" y="5298400"/>
            <a:ext cx="195977"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2</a:t>
            </a:r>
            <a:endParaRPr lang="en-US" sz="2650" dirty="0"/>
          </a:p>
        </p:txBody>
      </p:sp>
      <p:sp>
        <p:nvSpPr>
          <p:cNvPr id="10" name="Text 7"/>
          <p:cNvSpPr/>
          <p:nvPr/>
        </p:nvSpPr>
        <p:spPr>
          <a:xfrm>
            <a:off x="8165783" y="521339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Key Concepts</a:t>
            </a:r>
            <a:endParaRPr lang="en-US" sz="2200" dirty="0"/>
          </a:p>
        </p:txBody>
      </p:sp>
      <p:sp>
        <p:nvSpPr>
          <p:cNvPr id="11" name="Text 8"/>
          <p:cNvSpPr/>
          <p:nvPr/>
        </p:nvSpPr>
        <p:spPr>
          <a:xfrm>
            <a:off x="8165783" y="5703808"/>
            <a:ext cx="5670947"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Handling user input, updating positions, detecting collisions, and implementing game loops.</a:t>
            </a:r>
            <a:endParaRPr lang="en-US" sz="1750" dirty="0"/>
          </a:p>
        </p:txBody>
      </p:sp>
      <p:sp>
        <p:nvSpPr>
          <p:cNvPr id="12" name="Rectangle 11">
            <a:extLst>
              <a:ext uri="{FF2B5EF4-FFF2-40B4-BE49-F238E27FC236}">
                <a16:creationId xmlns:a16="http://schemas.microsoft.com/office/drawing/2014/main" id="{D11291A8-3C55-83F3-25AF-78B4576A9084}"/>
              </a:ext>
            </a:extLst>
          </p:cNvPr>
          <p:cNvSpPr/>
          <p:nvPr/>
        </p:nvSpPr>
        <p:spPr>
          <a:xfrm>
            <a:off x="12794512" y="7768856"/>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01252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5930" y="610791"/>
            <a:ext cx="7592139" cy="1385411"/>
          </a:xfrm>
          <a:prstGeom prst="rect">
            <a:avLst/>
          </a:prstGeom>
          <a:noFill/>
          <a:ln/>
        </p:spPr>
        <p:txBody>
          <a:bodyPr wrap="square" lIns="0" tIns="0" rIns="0" bIns="0" rtlCol="0" anchor="t"/>
          <a:lstStyle/>
          <a:p>
            <a:pPr marL="0" indent="0">
              <a:lnSpc>
                <a:spcPts val="5450"/>
              </a:lnSpc>
              <a:buNone/>
            </a:pPr>
            <a:r>
              <a:rPr lang="en-US" sz="4350" b="1" dirty="0">
                <a:solidFill>
                  <a:srgbClr val="231971"/>
                </a:solidFill>
                <a:latin typeface="Outfit Extra Bold" pitchFamily="34" charset="0"/>
                <a:ea typeface="Outfit Extra Bold" pitchFamily="34" charset="-122"/>
                <a:cs typeface="Outfit Extra Bold" pitchFamily="34" charset="-120"/>
              </a:rPr>
              <a:t>Game Initialization and Setup</a:t>
            </a:r>
            <a:endParaRPr lang="en-US" sz="4350" dirty="0"/>
          </a:p>
        </p:txBody>
      </p:sp>
      <p:sp>
        <p:nvSpPr>
          <p:cNvPr id="4" name="Shape 1"/>
          <p:cNvSpPr/>
          <p:nvPr/>
        </p:nvSpPr>
        <p:spPr>
          <a:xfrm>
            <a:off x="775930" y="2328743"/>
            <a:ext cx="3685223" cy="2711529"/>
          </a:xfrm>
          <a:prstGeom prst="roundRect">
            <a:avLst>
              <a:gd name="adj" fmla="val 3434"/>
            </a:avLst>
          </a:prstGeom>
          <a:solidFill>
            <a:srgbClr val="E9E6FA"/>
          </a:solidFill>
          <a:ln w="7620">
            <a:solidFill>
              <a:srgbClr val="BDB8DF"/>
            </a:solidFill>
            <a:prstDash val="solid"/>
          </a:ln>
        </p:spPr>
        <p:txBody>
          <a:bodyPr/>
          <a:lstStyle/>
          <a:p>
            <a:endParaRPr lang="en-IN"/>
          </a:p>
        </p:txBody>
      </p:sp>
      <p:sp>
        <p:nvSpPr>
          <p:cNvPr id="5" name="Text 2"/>
          <p:cNvSpPr/>
          <p:nvPr/>
        </p:nvSpPr>
        <p:spPr>
          <a:xfrm>
            <a:off x="1005245" y="2558058"/>
            <a:ext cx="2771180" cy="346472"/>
          </a:xfrm>
          <a:prstGeom prst="rect">
            <a:avLst/>
          </a:prstGeom>
          <a:noFill/>
          <a:ln/>
        </p:spPr>
        <p:txBody>
          <a:bodyPr wrap="none" lIns="0" tIns="0" rIns="0" bIns="0" rtlCol="0" anchor="t"/>
          <a:lstStyle/>
          <a:p>
            <a:pPr marL="0" indent="0">
              <a:lnSpc>
                <a:spcPts val="2700"/>
              </a:lnSpc>
              <a:buNone/>
            </a:pPr>
            <a:r>
              <a:rPr lang="en-US" sz="2150" b="1" dirty="0">
                <a:solidFill>
                  <a:srgbClr val="2A2742"/>
                </a:solidFill>
                <a:latin typeface="Outfit Extra Bold" pitchFamily="34" charset="0"/>
                <a:ea typeface="Outfit Extra Bold" pitchFamily="34" charset="-122"/>
                <a:cs typeface="Outfit Extra Bold" pitchFamily="34" charset="-120"/>
              </a:rPr>
              <a:t>Import Libraries</a:t>
            </a:r>
            <a:endParaRPr lang="en-US" sz="2150" dirty="0"/>
          </a:p>
        </p:txBody>
      </p:sp>
      <p:sp>
        <p:nvSpPr>
          <p:cNvPr id="6" name="Text 3"/>
          <p:cNvSpPr/>
          <p:nvPr/>
        </p:nvSpPr>
        <p:spPr>
          <a:xfrm>
            <a:off x="1005245" y="3037522"/>
            <a:ext cx="3226594" cy="1773436"/>
          </a:xfrm>
          <a:prstGeom prst="rect">
            <a:avLst/>
          </a:prstGeom>
          <a:noFill/>
          <a:ln/>
        </p:spPr>
        <p:txBody>
          <a:bodyPr wrap="square" lIns="0" tIns="0" rIns="0" bIns="0" rtlCol="0" anchor="t"/>
          <a:lstStyle/>
          <a:p>
            <a:pPr marL="0" indent="0">
              <a:lnSpc>
                <a:spcPts val="2750"/>
              </a:lnSpc>
              <a:buNone/>
            </a:pPr>
            <a:r>
              <a:rPr lang="en-US" sz="1700" dirty="0">
                <a:solidFill>
                  <a:srgbClr val="2A2742"/>
                </a:solidFill>
                <a:latin typeface="Arimo" pitchFamily="34" charset="0"/>
                <a:ea typeface="Arimo" pitchFamily="34" charset="-122"/>
                <a:cs typeface="Arimo" pitchFamily="34" charset="-120"/>
              </a:rPr>
              <a:t>Start by importing the necessary libraries, including pygame for graphics and sound, and random for generating random numbers.</a:t>
            </a:r>
            <a:endParaRPr lang="en-US" sz="1700" dirty="0"/>
          </a:p>
        </p:txBody>
      </p:sp>
      <p:sp>
        <p:nvSpPr>
          <p:cNvPr id="7" name="Shape 4"/>
          <p:cNvSpPr/>
          <p:nvPr/>
        </p:nvSpPr>
        <p:spPr>
          <a:xfrm>
            <a:off x="4682847" y="2328743"/>
            <a:ext cx="3685223" cy="2711529"/>
          </a:xfrm>
          <a:prstGeom prst="roundRect">
            <a:avLst>
              <a:gd name="adj" fmla="val 3434"/>
            </a:avLst>
          </a:prstGeom>
          <a:solidFill>
            <a:srgbClr val="E9E6FA"/>
          </a:solidFill>
          <a:ln w="7620">
            <a:solidFill>
              <a:srgbClr val="BDB8DF"/>
            </a:solidFill>
            <a:prstDash val="solid"/>
          </a:ln>
        </p:spPr>
        <p:txBody>
          <a:bodyPr/>
          <a:lstStyle/>
          <a:p>
            <a:endParaRPr lang="en-IN"/>
          </a:p>
        </p:txBody>
      </p:sp>
      <p:sp>
        <p:nvSpPr>
          <p:cNvPr id="8" name="Text 5"/>
          <p:cNvSpPr/>
          <p:nvPr/>
        </p:nvSpPr>
        <p:spPr>
          <a:xfrm>
            <a:off x="4912162" y="2558058"/>
            <a:ext cx="2771180" cy="346472"/>
          </a:xfrm>
          <a:prstGeom prst="rect">
            <a:avLst/>
          </a:prstGeom>
          <a:noFill/>
          <a:ln/>
        </p:spPr>
        <p:txBody>
          <a:bodyPr wrap="none" lIns="0" tIns="0" rIns="0" bIns="0" rtlCol="0" anchor="t"/>
          <a:lstStyle/>
          <a:p>
            <a:pPr marL="0" indent="0">
              <a:lnSpc>
                <a:spcPts val="2700"/>
              </a:lnSpc>
              <a:buNone/>
            </a:pPr>
            <a:r>
              <a:rPr lang="en-US" sz="2150" b="1" dirty="0">
                <a:solidFill>
                  <a:srgbClr val="2A2742"/>
                </a:solidFill>
                <a:latin typeface="Outfit Extra Bold" pitchFamily="34" charset="0"/>
                <a:ea typeface="Outfit Extra Bold" pitchFamily="34" charset="-122"/>
                <a:cs typeface="Outfit Extra Bold" pitchFamily="34" charset="-120"/>
              </a:rPr>
              <a:t>Initialize Pygame</a:t>
            </a:r>
            <a:endParaRPr lang="en-US" sz="2150" dirty="0"/>
          </a:p>
        </p:txBody>
      </p:sp>
      <p:sp>
        <p:nvSpPr>
          <p:cNvPr id="9" name="Text 6"/>
          <p:cNvSpPr/>
          <p:nvPr/>
        </p:nvSpPr>
        <p:spPr>
          <a:xfrm>
            <a:off x="4912162" y="3037522"/>
            <a:ext cx="3226594" cy="1418749"/>
          </a:xfrm>
          <a:prstGeom prst="rect">
            <a:avLst/>
          </a:prstGeom>
          <a:noFill/>
          <a:ln/>
        </p:spPr>
        <p:txBody>
          <a:bodyPr wrap="square" lIns="0" tIns="0" rIns="0" bIns="0" rtlCol="0" anchor="t"/>
          <a:lstStyle/>
          <a:p>
            <a:pPr marL="0" indent="0">
              <a:lnSpc>
                <a:spcPts val="2750"/>
              </a:lnSpc>
              <a:buNone/>
            </a:pPr>
            <a:r>
              <a:rPr lang="en-US" sz="1700" dirty="0">
                <a:solidFill>
                  <a:srgbClr val="2A2742"/>
                </a:solidFill>
                <a:latin typeface="Arimo" pitchFamily="34" charset="0"/>
                <a:ea typeface="Arimo" pitchFamily="34" charset="-122"/>
                <a:cs typeface="Arimo" pitchFamily="34" charset="-120"/>
              </a:rPr>
              <a:t>Initialize Pygame by calling pygame.init(). This sets up the necessary modules for the game.</a:t>
            </a:r>
            <a:endParaRPr lang="en-US" sz="1700" dirty="0"/>
          </a:p>
        </p:txBody>
      </p:sp>
      <p:sp>
        <p:nvSpPr>
          <p:cNvPr id="10" name="Shape 7"/>
          <p:cNvSpPr/>
          <p:nvPr/>
        </p:nvSpPr>
        <p:spPr>
          <a:xfrm>
            <a:off x="775930" y="5261967"/>
            <a:ext cx="3685223" cy="2356842"/>
          </a:xfrm>
          <a:prstGeom prst="roundRect">
            <a:avLst>
              <a:gd name="adj" fmla="val 3951"/>
            </a:avLst>
          </a:prstGeom>
          <a:solidFill>
            <a:srgbClr val="E9E6FA"/>
          </a:solidFill>
          <a:ln w="7620">
            <a:solidFill>
              <a:srgbClr val="BDB8DF"/>
            </a:solidFill>
            <a:prstDash val="solid"/>
          </a:ln>
        </p:spPr>
        <p:txBody>
          <a:bodyPr/>
          <a:lstStyle/>
          <a:p>
            <a:endParaRPr lang="en-IN"/>
          </a:p>
        </p:txBody>
      </p:sp>
      <p:sp>
        <p:nvSpPr>
          <p:cNvPr id="11" name="Text 8"/>
          <p:cNvSpPr/>
          <p:nvPr/>
        </p:nvSpPr>
        <p:spPr>
          <a:xfrm>
            <a:off x="1005245" y="5491282"/>
            <a:ext cx="2771180" cy="346472"/>
          </a:xfrm>
          <a:prstGeom prst="rect">
            <a:avLst/>
          </a:prstGeom>
          <a:noFill/>
          <a:ln/>
        </p:spPr>
        <p:txBody>
          <a:bodyPr wrap="none" lIns="0" tIns="0" rIns="0" bIns="0" rtlCol="0" anchor="t"/>
          <a:lstStyle/>
          <a:p>
            <a:pPr marL="0" indent="0">
              <a:lnSpc>
                <a:spcPts val="2700"/>
              </a:lnSpc>
              <a:buNone/>
            </a:pPr>
            <a:r>
              <a:rPr lang="en-US" sz="2150" b="1" dirty="0">
                <a:solidFill>
                  <a:srgbClr val="2A2742"/>
                </a:solidFill>
                <a:latin typeface="Outfit Extra Bold" pitchFamily="34" charset="0"/>
                <a:ea typeface="Outfit Extra Bold" pitchFamily="34" charset="-122"/>
                <a:cs typeface="Outfit Extra Bold" pitchFamily="34" charset="-120"/>
              </a:rPr>
              <a:t>Set Up the Screen</a:t>
            </a:r>
            <a:endParaRPr lang="en-US" sz="2150" dirty="0"/>
          </a:p>
        </p:txBody>
      </p:sp>
      <p:sp>
        <p:nvSpPr>
          <p:cNvPr id="12" name="Text 9"/>
          <p:cNvSpPr/>
          <p:nvPr/>
        </p:nvSpPr>
        <p:spPr>
          <a:xfrm>
            <a:off x="1005245" y="5970746"/>
            <a:ext cx="3226594" cy="1418749"/>
          </a:xfrm>
          <a:prstGeom prst="rect">
            <a:avLst/>
          </a:prstGeom>
          <a:noFill/>
          <a:ln/>
        </p:spPr>
        <p:txBody>
          <a:bodyPr wrap="square" lIns="0" tIns="0" rIns="0" bIns="0" rtlCol="0" anchor="t"/>
          <a:lstStyle/>
          <a:p>
            <a:pPr marL="0" indent="0">
              <a:lnSpc>
                <a:spcPts val="2750"/>
              </a:lnSpc>
              <a:buNone/>
            </a:pPr>
            <a:r>
              <a:rPr lang="en-US" sz="1700" dirty="0">
                <a:solidFill>
                  <a:srgbClr val="2A2742"/>
                </a:solidFill>
                <a:latin typeface="Arimo" pitchFamily="34" charset="0"/>
                <a:ea typeface="Arimo" pitchFamily="34" charset="-122"/>
                <a:cs typeface="Arimo" pitchFamily="34" charset="-120"/>
              </a:rPr>
              <a:t>Define the dimensions of the game window and create a display surface using pygame.display.set_mode().</a:t>
            </a:r>
            <a:endParaRPr lang="en-US" sz="1700" dirty="0"/>
          </a:p>
        </p:txBody>
      </p:sp>
      <p:sp>
        <p:nvSpPr>
          <p:cNvPr id="13" name="Shape 10"/>
          <p:cNvSpPr/>
          <p:nvPr/>
        </p:nvSpPr>
        <p:spPr>
          <a:xfrm>
            <a:off x="4682847" y="5261967"/>
            <a:ext cx="3685223" cy="2356842"/>
          </a:xfrm>
          <a:prstGeom prst="roundRect">
            <a:avLst>
              <a:gd name="adj" fmla="val 3951"/>
            </a:avLst>
          </a:prstGeom>
          <a:solidFill>
            <a:srgbClr val="E9E6FA"/>
          </a:solidFill>
          <a:ln w="7620">
            <a:solidFill>
              <a:srgbClr val="BDB8DF"/>
            </a:solidFill>
            <a:prstDash val="solid"/>
          </a:ln>
        </p:spPr>
        <p:txBody>
          <a:bodyPr/>
          <a:lstStyle/>
          <a:p>
            <a:endParaRPr lang="en-IN"/>
          </a:p>
        </p:txBody>
      </p:sp>
      <p:sp>
        <p:nvSpPr>
          <p:cNvPr id="14" name="Text 11"/>
          <p:cNvSpPr/>
          <p:nvPr/>
        </p:nvSpPr>
        <p:spPr>
          <a:xfrm>
            <a:off x="4912162" y="5491282"/>
            <a:ext cx="2771180" cy="346472"/>
          </a:xfrm>
          <a:prstGeom prst="rect">
            <a:avLst/>
          </a:prstGeom>
          <a:noFill/>
          <a:ln/>
        </p:spPr>
        <p:txBody>
          <a:bodyPr wrap="none" lIns="0" tIns="0" rIns="0" bIns="0" rtlCol="0" anchor="t"/>
          <a:lstStyle/>
          <a:p>
            <a:pPr marL="0" indent="0">
              <a:lnSpc>
                <a:spcPts val="2700"/>
              </a:lnSpc>
              <a:buNone/>
            </a:pPr>
            <a:r>
              <a:rPr lang="en-US" sz="2150" b="1" dirty="0">
                <a:solidFill>
                  <a:srgbClr val="2A2742"/>
                </a:solidFill>
                <a:latin typeface="Outfit Extra Bold" pitchFamily="34" charset="0"/>
                <a:ea typeface="Outfit Extra Bold" pitchFamily="34" charset="-122"/>
                <a:cs typeface="Outfit Extra Bold" pitchFamily="34" charset="-120"/>
              </a:rPr>
              <a:t>Define Colors</a:t>
            </a:r>
            <a:endParaRPr lang="en-US" sz="2150" dirty="0"/>
          </a:p>
        </p:txBody>
      </p:sp>
      <p:sp>
        <p:nvSpPr>
          <p:cNvPr id="15" name="Text 12"/>
          <p:cNvSpPr/>
          <p:nvPr/>
        </p:nvSpPr>
        <p:spPr>
          <a:xfrm>
            <a:off x="4912162" y="5970746"/>
            <a:ext cx="3226594" cy="1418749"/>
          </a:xfrm>
          <a:prstGeom prst="rect">
            <a:avLst/>
          </a:prstGeom>
          <a:noFill/>
          <a:ln/>
        </p:spPr>
        <p:txBody>
          <a:bodyPr wrap="square" lIns="0" tIns="0" rIns="0" bIns="0" rtlCol="0" anchor="t"/>
          <a:lstStyle/>
          <a:p>
            <a:pPr marL="0" indent="0">
              <a:lnSpc>
                <a:spcPts val="2750"/>
              </a:lnSpc>
              <a:buNone/>
            </a:pPr>
            <a:r>
              <a:rPr lang="en-US" sz="1700" dirty="0">
                <a:solidFill>
                  <a:srgbClr val="2A2742"/>
                </a:solidFill>
                <a:latin typeface="Arimo" pitchFamily="34" charset="0"/>
                <a:ea typeface="Arimo" pitchFamily="34" charset="-122"/>
                <a:cs typeface="Arimo" pitchFamily="34" charset="-120"/>
              </a:rPr>
              <a:t>Define the colors you'll use in the game, such as white for the paddles and ball, and black for the background.</a:t>
            </a:r>
            <a:endParaRPr lang="en-US" sz="1700" dirty="0"/>
          </a:p>
        </p:txBody>
      </p:sp>
    </p:spTree>
    <p:extLst>
      <p:ext uri="{BB962C8B-B14F-4D97-AF65-F5344CB8AC3E}">
        <p14:creationId xmlns:p14="http://schemas.microsoft.com/office/powerpoint/2010/main" val="4141478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23831"/>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Game Setup and Initialization</a:t>
            </a:r>
            <a:endParaRPr lang="en-US" sz="4450" dirty="0"/>
          </a:p>
        </p:txBody>
      </p:sp>
      <p:sp>
        <p:nvSpPr>
          <p:cNvPr id="4" name="Shape 1"/>
          <p:cNvSpPr/>
          <p:nvPr/>
        </p:nvSpPr>
        <p:spPr>
          <a:xfrm>
            <a:off x="793790" y="2881551"/>
            <a:ext cx="7556421" cy="2517458"/>
          </a:xfrm>
          <a:prstGeom prst="roundRect">
            <a:avLst>
              <a:gd name="adj" fmla="val 3784"/>
            </a:avLst>
          </a:prstGeom>
          <a:solidFill>
            <a:srgbClr val="D7D2F9"/>
          </a:solidFill>
          <a:ln/>
        </p:spPr>
        <p:txBody>
          <a:bodyPr/>
          <a:lstStyle/>
          <a:p>
            <a:endParaRPr lang="en-IN"/>
          </a:p>
        </p:txBody>
      </p:sp>
      <p:sp>
        <p:nvSpPr>
          <p:cNvPr id="5" name="Shape 2"/>
          <p:cNvSpPr/>
          <p:nvPr/>
        </p:nvSpPr>
        <p:spPr>
          <a:xfrm>
            <a:off x="782479" y="2881551"/>
            <a:ext cx="7579043" cy="2517458"/>
          </a:xfrm>
          <a:prstGeom prst="roundRect">
            <a:avLst>
              <a:gd name="adj" fmla="val 1352"/>
            </a:avLst>
          </a:prstGeom>
          <a:solidFill>
            <a:srgbClr val="D7D2F9"/>
          </a:solidFill>
          <a:ln/>
        </p:spPr>
        <p:txBody>
          <a:bodyPr/>
          <a:lstStyle/>
          <a:p>
            <a:endParaRPr lang="en-IN"/>
          </a:p>
        </p:txBody>
      </p:sp>
      <p:sp>
        <p:nvSpPr>
          <p:cNvPr id="6" name="Text 3"/>
          <p:cNvSpPr/>
          <p:nvPr/>
        </p:nvSpPr>
        <p:spPr>
          <a:xfrm>
            <a:off x="1009293" y="3051572"/>
            <a:ext cx="7125414" cy="2177415"/>
          </a:xfrm>
          <a:prstGeom prst="rect">
            <a:avLst/>
          </a:prstGeom>
          <a:noFill/>
          <a:ln/>
        </p:spPr>
        <p:txBody>
          <a:bodyPr wrap="square" lIns="0" tIns="0" rIns="0" bIns="0" rtlCol="0" anchor="t"/>
          <a:lstStyle/>
          <a:p>
            <a:pPr marL="0" indent="0">
              <a:lnSpc>
                <a:spcPts val="285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import pygame
import random
# Initialize pygame
pygame.init()
</a:t>
            </a:r>
            <a:endParaRPr lang="en-US" sz="1750" dirty="0"/>
          </a:p>
        </p:txBody>
      </p:sp>
      <p:sp>
        <p:nvSpPr>
          <p:cNvPr id="7" name="Text 4"/>
          <p:cNvSpPr/>
          <p:nvPr/>
        </p:nvSpPr>
        <p:spPr>
          <a:xfrm>
            <a:off x="793790" y="5654159"/>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The code begins by importing the Pygame library and the random module. The </a:t>
            </a:r>
            <a:r>
              <a:rPr lang="en-US" sz="1750" b="1" dirty="0">
                <a:solidFill>
                  <a:srgbClr val="2A2742"/>
                </a:solidFill>
                <a:latin typeface="Arimo" pitchFamily="34" charset="0"/>
                <a:ea typeface="Arimo" pitchFamily="34" charset="-122"/>
                <a:cs typeface="Arimo" pitchFamily="34" charset="-120"/>
              </a:rPr>
              <a:t>pygame.init()</a:t>
            </a:r>
            <a:r>
              <a:rPr lang="en-US" sz="1750" dirty="0">
                <a:solidFill>
                  <a:srgbClr val="2A2742"/>
                </a:solidFill>
                <a:latin typeface="Arimo" pitchFamily="34" charset="0"/>
                <a:ea typeface="Arimo" pitchFamily="34" charset="-122"/>
                <a:cs typeface="Arimo" pitchFamily="34" charset="-120"/>
              </a:rPr>
              <a:t> function initializes the Pygame library, preparing it for use. This step is crucial for setting up all the Pygame modules needed for the game.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5098" y="618649"/>
            <a:ext cx="7573804" cy="1401842"/>
          </a:xfrm>
          <a:prstGeom prst="rect">
            <a:avLst/>
          </a:prstGeom>
          <a:noFill/>
          <a:ln/>
        </p:spPr>
        <p:txBody>
          <a:bodyPr wrap="square" lIns="0" tIns="0" rIns="0" bIns="0" rtlCol="0" anchor="t"/>
          <a:lstStyle/>
          <a:p>
            <a:pPr marL="0" indent="0">
              <a:lnSpc>
                <a:spcPts val="5500"/>
              </a:lnSpc>
              <a:buNone/>
            </a:pPr>
            <a:r>
              <a:rPr lang="en-US" sz="4400" b="1" dirty="0">
                <a:solidFill>
                  <a:srgbClr val="231971"/>
                </a:solidFill>
                <a:latin typeface="Outfit Extra Bold" pitchFamily="34" charset="0"/>
                <a:ea typeface="Outfit Extra Bold" pitchFamily="34" charset="-122"/>
                <a:cs typeface="Outfit Extra Bold" pitchFamily="34" charset="-120"/>
              </a:rPr>
              <a:t>Game Constants and Dimensions</a:t>
            </a:r>
            <a:endParaRPr lang="en-US" sz="4400" dirty="0"/>
          </a:p>
        </p:txBody>
      </p:sp>
      <p:sp>
        <p:nvSpPr>
          <p:cNvPr id="4" name="Shape 1"/>
          <p:cNvSpPr/>
          <p:nvPr/>
        </p:nvSpPr>
        <p:spPr>
          <a:xfrm>
            <a:off x="785098" y="2356961"/>
            <a:ext cx="7573804" cy="3566160"/>
          </a:xfrm>
          <a:prstGeom prst="roundRect">
            <a:avLst>
              <a:gd name="adj" fmla="val 2642"/>
            </a:avLst>
          </a:prstGeom>
          <a:solidFill>
            <a:srgbClr val="D7D2F9"/>
          </a:solidFill>
          <a:ln/>
        </p:spPr>
        <p:txBody>
          <a:bodyPr/>
          <a:lstStyle/>
          <a:p>
            <a:endParaRPr lang="en-IN"/>
          </a:p>
        </p:txBody>
      </p:sp>
      <p:sp>
        <p:nvSpPr>
          <p:cNvPr id="5" name="Shape 2"/>
          <p:cNvSpPr/>
          <p:nvPr/>
        </p:nvSpPr>
        <p:spPr>
          <a:xfrm>
            <a:off x="773906" y="2356961"/>
            <a:ext cx="7596187" cy="3566160"/>
          </a:xfrm>
          <a:prstGeom prst="roundRect">
            <a:avLst>
              <a:gd name="adj" fmla="val 944"/>
            </a:avLst>
          </a:prstGeom>
          <a:solidFill>
            <a:srgbClr val="D7D2F9"/>
          </a:solidFill>
          <a:ln/>
        </p:spPr>
        <p:txBody>
          <a:bodyPr/>
          <a:lstStyle/>
          <a:p>
            <a:endParaRPr lang="en-IN"/>
          </a:p>
        </p:txBody>
      </p:sp>
      <p:sp>
        <p:nvSpPr>
          <p:cNvPr id="6" name="Text 3"/>
          <p:cNvSpPr/>
          <p:nvPr/>
        </p:nvSpPr>
        <p:spPr>
          <a:xfrm>
            <a:off x="998220" y="2525197"/>
            <a:ext cx="7147560" cy="3229689"/>
          </a:xfrm>
          <a:prstGeom prst="rect">
            <a:avLst/>
          </a:prstGeom>
          <a:noFill/>
          <a:ln/>
        </p:spPr>
        <p:txBody>
          <a:bodyPr wrap="square" lIns="0" tIns="0" rIns="0" bIns="0" rtlCol="0" anchor="t"/>
          <a:lstStyle/>
          <a:p>
            <a:pPr marL="0" indent="0">
              <a:lnSpc>
                <a:spcPts val="280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 Game constants
WIDTH, HEIGHT = 800, 600
FPS = 60
PADDLE_WIDTH, PADDLE_HEIGHT = 10, 100
BALL_SIZE = 15
WHITE = (255, 255, 255)
BLACK = (0, 0, 0)
PADDLE_SPEED = 10
</a:t>
            </a:r>
            <a:endParaRPr lang="en-US" sz="1750" dirty="0"/>
          </a:p>
        </p:txBody>
      </p:sp>
      <p:sp>
        <p:nvSpPr>
          <p:cNvPr id="7" name="Text 4"/>
          <p:cNvSpPr/>
          <p:nvPr/>
        </p:nvSpPr>
        <p:spPr>
          <a:xfrm>
            <a:off x="785098" y="6175415"/>
            <a:ext cx="7573804" cy="1435418"/>
          </a:xfrm>
          <a:prstGeom prst="rect">
            <a:avLst/>
          </a:prstGeom>
          <a:noFill/>
          <a:ln/>
        </p:spPr>
        <p:txBody>
          <a:bodyPr wrap="square" lIns="0" tIns="0" rIns="0" bIns="0" rtlCol="0" anchor="t"/>
          <a:lstStyle/>
          <a:p>
            <a:pPr marL="0" indent="0">
              <a:lnSpc>
                <a:spcPts val="2800"/>
              </a:lnSpc>
              <a:buNone/>
            </a:pPr>
            <a:r>
              <a:rPr lang="en-US" sz="1750" dirty="0">
                <a:solidFill>
                  <a:srgbClr val="2A2742"/>
                </a:solidFill>
                <a:latin typeface="Arimo" pitchFamily="34" charset="0"/>
                <a:ea typeface="Arimo" pitchFamily="34" charset="-122"/>
                <a:cs typeface="Arimo" pitchFamily="34" charset="-120"/>
              </a:rPr>
              <a:t>These lines define the constants for the game's dimensions, such as the screen width and height, and the size of the paddles and ball. They also define the colors used for the game elements (White and Black) and the speed at which the paddles move.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78161"/>
            <a:ext cx="6955155"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Creating the Game Screen</a:t>
            </a:r>
            <a:endParaRPr lang="en-US" sz="4450" dirty="0"/>
          </a:p>
        </p:txBody>
      </p:sp>
      <p:sp>
        <p:nvSpPr>
          <p:cNvPr id="4" name="Shape 1"/>
          <p:cNvSpPr/>
          <p:nvPr/>
        </p:nvSpPr>
        <p:spPr>
          <a:xfrm>
            <a:off x="6280190" y="2527102"/>
            <a:ext cx="7556421" cy="2154555"/>
          </a:xfrm>
          <a:prstGeom prst="roundRect">
            <a:avLst>
              <a:gd name="adj" fmla="val 4422"/>
            </a:avLst>
          </a:prstGeom>
          <a:solidFill>
            <a:srgbClr val="D7D2F9"/>
          </a:solidFill>
          <a:ln/>
        </p:spPr>
        <p:txBody>
          <a:bodyPr/>
          <a:lstStyle/>
          <a:p>
            <a:endParaRPr lang="en-IN"/>
          </a:p>
        </p:txBody>
      </p:sp>
      <p:sp>
        <p:nvSpPr>
          <p:cNvPr id="5" name="Shape 2"/>
          <p:cNvSpPr/>
          <p:nvPr/>
        </p:nvSpPr>
        <p:spPr>
          <a:xfrm>
            <a:off x="6268879" y="2527102"/>
            <a:ext cx="7579043" cy="2154555"/>
          </a:xfrm>
          <a:prstGeom prst="roundRect">
            <a:avLst>
              <a:gd name="adj" fmla="val 1579"/>
            </a:avLst>
          </a:prstGeom>
          <a:solidFill>
            <a:srgbClr val="D7D2F9"/>
          </a:solidFill>
          <a:ln/>
        </p:spPr>
        <p:txBody>
          <a:bodyPr/>
          <a:lstStyle/>
          <a:p>
            <a:endParaRPr lang="en-IN"/>
          </a:p>
        </p:txBody>
      </p:sp>
      <p:sp>
        <p:nvSpPr>
          <p:cNvPr id="6" name="Text 3"/>
          <p:cNvSpPr/>
          <p:nvPr/>
        </p:nvSpPr>
        <p:spPr>
          <a:xfrm>
            <a:off x="6495693" y="2697123"/>
            <a:ext cx="7125414"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 Setup screen and clock
screen = pygame.display.set_mode((WIDTH, HEIGHT))
pygame.display.set_caption('Pong')
clock = pygame.time.Clock()
</a:t>
            </a:r>
            <a:endParaRPr lang="en-US" sz="1750" dirty="0"/>
          </a:p>
        </p:txBody>
      </p:sp>
      <p:sp>
        <p:nvSpPr>
          <p:cNvPr id="7" name="Text 4"/>
          <p:cNvSpPr/>
          <p:nvPr/>
        </p:nvSpPr>
        <p:spPr>
          <a:xfrm>
            <a:off x="6280190" y="4936808"/>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The </a:t>
            </a:r>
            <a:r>
              <a:rPr lang="en-US" sz="1750" b="1" dirty="0">
                <a:solidFill>
                  <a:srgbClr val="2A2742"/>
                </a:solidFill>
                <a:latin typeface="Arimo" pitchFamily="34" charset="0"/>
                <a:ea typeface="Arimo" pitchFamily="34" charset="-122"/>
                <a:cs typeface="Arimo" pitchFamily="34" charset="-120"/>
              </a:rPr>
              <a:t>pygame.display.set_mode()</a:t>
            </a:r>
            <a:r>
              <a:rPr lang="en-US" sz="1750" dirty="0">
                <a:solidFill>
                  <a:srgbClr val="2A2742"/>
                </a:solidFill>
                <a:latin typeface="Arimo" pitchFamily="34" charset="0"/>
                <a:ea typeface="Arimo" pitchFamily="34" charset="-122"/>
                <a:cs typeface="Arimo" pitchFamily="34" charset="-120"/>
              </a:rPr>
              <a:t> function creates the game window using the predefined width and height. The </a:t>
            </a:r>
            <a:r>
              <a:rPr lang="en-US" sz="1750" b="1" dirty="0">
                <a:solidFill>
                  <a:srgbClr val="2A2742"/>
                </a:solidFill>
                <a:latin typeface="Arimo" pitchFamily="34" charset="0"/>
                <a:ea typeface="Arimo" pitchFamily="34" charset="-122"/>
                <a:cs typeface="Arimo" pitchFamily="34" charset="-120"/>
              </a:rPr>
              <a:t>pygame.display.set_caption()</a:t>
            </a:r>
            <a:r>
              <a:rPr lang="en-US" sz="1750" dirty="0">
                <a:solidFill>
                  <a:srgbClr val="2A2742"/>
                </a:solidFill>
                <a:latin typeface="Arimo" pitchFamily="34" charset="0"/>
                <a:ea typeface="Arimo" pitchFamily="34" charset="-122"/>
                <a:cs typeface="Arimo" pitchFamily="34" charset="-120"/>
              </a:rPr>
              <a:t> function sets the title of the game window to "Pong." The </a:t>
            </a:r>
            <a:r>
              <a:rPr lang="en-US" sz="1750" b="1" dirty="0">
                <a:solidFill>
                  <a:srgbClr val="2A2742"/>
                </a:solidFill>
                <a:latin typeface="Arimo" pitchFamily="34" charset="0"/>
                <a:ea typeface="Arimo" pitchFamily="34" charset="-122"/>
                <a:cs typeface="Arimo" pitchFamily="34" charset="-120"/>
              </a:rPr>
              <a:t>pygame.time.Clock()</a:t>
            </a:r>
            <a:r>
              <a:rPr lang="en-US" sz="1750" dirty="0">
                <a:solidFill>
                  <a:srgbClr val="2A2742"/>
                </a:solidFill>
                <a:latin typeface="Arimo" pitchFamily="34" charset="0"/>
                <a:ea typeface="Arimo" pitchFamily="34" charset="-122"/>
                <a:cs typeface="Arimo" pitchFamily="34" charset="-120"/>
              </a:rPr>
              <a:t> function controls the game's frame rate, ensuring smooth gameplay.</a:t>
            </a:r>
            <a:endParaRPr lang="en-US" sz="1750" dirty="0"/>
          </a:p>
        </p:txBody>
      </p:sp>
      <p:sp>
        <p:nvSpPr>
          <p:cNvPr id="8" name="Rectangle 7">
            <a:extLst>
              <a:ext uri="{FF2B5EF4-FFF2-40B4-BE49-F238E27FC236}">
                <a16:creationId xmlns:a16="http://schemas.microsoft.com/office/drawing/2014/main" id="{B88F84E4-BE4B-69B7-2CCD-782A86ADD28D}"/>
              </a:ext>
            </a:extLst>
          </p:cNvPr>
          <p:cNvSpPr/>
          <p:nvPr/>
        </p:nvSpPr>
        <p:spPr>
          <a:xfrm>
            <a:off x="12794512" y="7778481"/>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15258"/>
            <a:ext cx="7270909"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Initializing Paddles and Ball</a:t>
            </a:r>
            <a:endParaRPr lang="en-US" sz="4450" dirty="0"/>
          </a:p>
        </p:txBody>
      </p:sp>
      <p:sp>
        <p:nvSpPr>
          <p:cNvPr id="4" name="Shape 1"/>
          <p:cNvSpPr/>
          <p:nvPr/>
        </p:nvSpPr>
        <p:spPr>
          <a:xfrm>
            <a:off x="6280190" y="2164199"/>
            <a:ext cx="7556421" cy="3243263"/>
          </a:xfrm>
          <a:prstGeom prst="roundRect">
            <a:avLst>
              <a:gd name="adj" fmla="val 2937"/>
            </a:avLst>
          </a:prstGeom>
          <a:solidFill>
            <a:srgbClr val="D7D2F9"/>
          </a:solidFill>
          <a:ln/>
        </p:spPr>
        <p:txBody>
          <a:bodyPr/>
          <a:lstStyle/>
          <a:p>
            <a:endParaRPr lang="en-IN"/>
          </a:p>
        </p:txBody>
      </p:sp>
      <p:sp>
        <p:nvSpPr>
          <p:cNvPr id="5" name="Shape 2"/>
          <p:cNvSpPr/>
          <p:nvPr/>
        </p:nvSpPr>
        <p:spPr>
          <a:xfrm>
            <a:off x="6268879" y="2164199"/>
            <a:ext cx="7579043" cy="3243263"/>
          </a:xfrm>
          <a:prstGeom prst="roundRect">
            <a:avLst>
              <a:gd name="adj" fmla="val 1049"/>
            </a:avLst>
          </a:prstGeom>
          <a:solidFill>
            <a:srgbClr val="D7D2F9"/>
          </a:solidFill>
          <a:ln/>
        </p:spPr>
        <p:txBody>
          <a:bodyPr/>
          <a:lstStyle/>
          <a:p>
            <a:endParaRPr lang="en-IN"/>
          </a:p>
        </p:txBody>
      </p:sp>
      <p:sp>
        <p:nvSpPr>
          <p:cNvPr id="6" name="Text 3"/>
          <p:cNvSpPr/>
          <p:nvPr/>
        </p:nvSpPr>
        <p:spPr>
          <a:xfrm>
            <a:off x="6495693" y="2334220"/>
            <a:ext cx="7125414" cy="2903220"/>
          </a:xfrm>
          <a:prstGeom prst="rect">
            <a:avLst/>
          </a:prstGeom>
          <a:noFill/>
          <a:ln/>
        </p:spPr>
        <p:txBody>
          <a:bodyPr wrap="square" lIns="0" tIns="0" rIns="0" bIns="0" rtlCol="0" anchor="t"/>
          <a:lstStyle/>
          <a:p>
            <a:pPr marL="0" indent="0">
              <a:lnSpc>
                <a:spcPts val="285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 Paddle and Ball positions
paddle1 = pygame.Rect(10, HEIGHT//2 - PADDLE_HEIGHT//2, PADDLE_WIDTH, PADDLE_HEIGHT)
paddle2 = pygame.Rect(WIDTH - 20, HEIGHT//2 - PADDLE_HEIGHT//2, PADDLE_WIDTH, PADDLE_HEIGHT)
ball = pygame.Rect(WIDTH//2 - BALL_SIZE//2, HEIGHT//2 - BALL_SIZE//2, BALL_SIZE, BALL_SIZE)
</a:t>
            </a:r>
            <a:endParaRPr lang="en-US" sz="1750" dirty="0"/>
          </a:p>
        </p:txBody>
      </p:sp>
      <p:sp>
        <p:nvSpPr>
          <p:cNvPr id="7" name="Text 4"/>
          <p:cNvSpPr/>
          <p:nvPr/>
        </p:nvSpPr>
        <p:spPr>
          <a:xfrm>
            <a:off x="6280190" y="5662613"/>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These lines use </a:t>
            </a:r>
            <a:r>
              <a:rPr lang="en-US" sz="1750" b="1" dirty="0">
                <a:solidFill>
                  <a:srgbClr val="2A2742"/>
                </a:solidFill>
                <a:latin typeface="Arimo" pitchFamily="34" charset="0"/>
                <a:ea typeface="Arimo" pitchFamily="34" charset="-122"/>
                <a:cs typeface="Arimo" pitchFamily="34" charset="-120"/>
              </a:rPr>
              <a:t>pygame.Rect()</a:t>
            </a:r>
            <a:r>
              <a:rPr lang="en-US" sz="1750" dirty="0">
                <a:solidFill>
                  <a:srgbClr val="2A2742"/>
                </a:solidFill>
                <a:latin typeface="Arimo" pitchFamily="34" charset="0"/>
                <a:ea typeface="Arimo" pitchFamily="34" charset="-122"/>
                <a:cs typeface="Arimo" pitchFamily="34" charset="-120"/>
              </a:rPr>
              <a:t> to create rectangular objects representing the paddles and ball. Each rectangle is defined by its position (top-left corner x, y) and its width and height. The paddles are placed on opposite sides of the screen, and the ball is positioned at the center of the screen.</a:t>
            </a:r>
            <a:endParaRPr lang="en-US" sz="1750" dirty="0"/>
          </a:p>
        </p:txBody>
      </p:sp>
      <p:sp>
        <p:nvSpPr>
          <p:cNvPr id="8" name="Rectangle 7">
            <a:extLst>
              <a:ext uri="{FF2B5EF4-FFF2-40B4-BE49-F238E27FC236}">
                <a16:creationId xmlns:a16="http://schemas.microsoft.com/office/drawing/2014/main" id="{F1455756-69EA-3BE0-2EDD-BF60267CDB96}"/>
              </a:ext>
            </a:extLst>
          </p:cNvPr>
          <p:cNvSpPr/>
          <p:nvPr/>
        </p:nvSpPr>
        <p:spPr>
          <a:xfrm>
            <a:off x="12794512" y="7768856"/>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15258"/>
            <a:ext cx="6012775"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Ball Speed and Scoring</a:t>
            </a:r>
            <a:endParaRPr lang="en-US" sz="4450" dirty="0"/>
          </a:p>
        </p:txBody>
      </p:sp>
      <p:sp>
        <p:nvSpPr>
          <p:cNvPr id="4" name="Shape 1"/>
          <p:cNvSpPr/>
          <p:nvPr/>
        </p:nvSpPr>
        <p:spPr>
          <a:xfrm>
            <a:off x="793790" y="2164199"/>
            <a:ext cx="7556421" cy="2880360"/>
          </a:xfrm>
          <a:prstGeom prst="roundRect">
            <a:avLst>
              <a:gd name="adj" fmla="val 3307"/>
            </a:avLst>
          </a:prstGeom>
          <a:solidFill>
            <a:srgbClr val="D7D2F9"/>
          </a:solidFill>
          <a:ln/>
        </p:spPr>
        <p:txBody>
          <a:bodyPr/>
          <a:lstStyle/>
          <a:p>
            <a:endParaRPr lang="en-IN"/>
          </a:p>
        </p:txBody>
      </p:sp>
      <p:sp>
        <p:nvSpPr>
          <p:cNvPr id="5" name="Shape 2"/>
          <p:cNvSpPr/>
          <p:nvPr/>
        </p:nvSpPr>
        <p:spPr>
          <a:xfrm>
            <a:off x="782479" y="2164199"/>
            <a:ext cx="7579043" cy="2880360"/>
          </a:xfrm>
          <a:prstGeom prst="roundRect">
            <a:avLst>
              <a:gd name="adj" fmla="val 1181"/>
            </a:avLst>
          </a:prstGeom>
          <a:solidFill>
            <a:srgbClr val="D7D2F9"/>
          </a:solidFill>
          <a:ln/>
        </p:spPr>
        <p:txBody>
          <a:bodyPr/>
          <a:lstStyle/>
          <a:p>
            <a:endParaRPr lang="en-IN"/>
          </a:p>
        </p:txBody>
      </p:sp>
      <p:sp>
        <p:nvSpPr>
          <p:cNvPr id="6" name="Text 3"/>
          <p:cNvSpPr/>
          <p:nvPr/>
        </p:nvSpPr>
        <p:spPr>
          <a:xfrm>
            <a:off x="1009293" y="2334220"/>
            <a:ext cx="7125414" cy="2540318"/>
          </a:xfrm>
          <a:prstGeom prst="rect">
            <a:avLst/>
          </a:prstGeom>
          <a:noFill/>
          <a:ln/>
        </p:spPr>
        <p:txBody>
          <a:bodyPr wrap="square" lIns="0" tIns="0" rIns="0" bIns="0" rtlCol="0" anchor="t"/>
          <a:lstStyle/>
          <a:p>
            <a:pPr marL="0" indent="0">
              <a:lnSpc>
                <a:spcPts val="285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 Ball speed variables
ball_speed = [random.choice([-4, 4]), random.choice([-4, 4])]
ball_speed_increment = 0.5 # Speed increment after each score
# Scores
score1, score2 = 0, 0
</a:t>
            </a:r>
            <a:endParaRPr lang="en-US" sz="1750" dirty="0"/>
          </a:p>
        </p:txBody>
      </p:sp>
      <p:sp>
        <p:nvSpPr>
          <p:cNvPr id="7" name="Text 4"/>
          <p:cNvSpPr/>
          <p:nvPr/>
        </p:nvSpPr>
        <p:spPr>
          <a:xfrm>
            <a:off x="793790" y="5299710"/>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The ball's initial speed is randomized using </a:t>
            </a:r>
            <a:r>
              <a:rPr lang="en-US" sz="1750" b="1" dirty="0">
                <a:solidFill>
                  <a:srgbClr val="2A2742"/>
                </a:solidFill>
                <a:latin typeface="Arimo" pitchFamily="34" charset="0"/>
                <a:ea typeface="Arimo" pitchFamily="34" charset="-122"/>
                <a:cs typeface="Arimo" pitchFamily="34" charset="-120"/>
              </a:rPr>
              <a:t>random.choice()</a:t>
            </a:r>
            <a:r>
              <a:rPr lang="en-US" sz="1750" dirty="0">
                <a:solidFill>
                  <a:srgbClr val="2A2742"/>
                </a:solidFill>
                <a:latin typeface="Arimo" pitchFamily="34" charset="0"/>
                <a:ea typeface="Arimo" pitchFamily="34" charset="-122"/>
                <a:cs typeface="Arimo" pitchFamily="34" charset="-120"/>
              </a:rPr>
              <a:t>, giving it a random horizontal and vertical direction. The </a:t>
            </a:r>
            <a:r>
              <a:rPr lang="en-US" sz="1750" b="1" dirty="0">
                <a:solidFill>
                  <a:srgbClr val="2A2742"/>
                </a:solidFill>
                <a:latin typeface="Arimo" pitchFamily="34" charset="0"/>
                <a:ea typeface="Arimo" pitchFamily="34" charset="-122"/>
                <a:cs typeface="Arimo" pitchFamily="34" charset="-120"/>
              </a:rPr>
              <a:t>ball_speed_increment</a:t>
            </a:r>
            <a:r>
              <a:rPr lang="en-US" sz="1750" dirty="0">
                <a:solidFill>
                  <a:srgbClr val="2A2742"/>
                </a:solidFill>
                <a:latin typeface="Arimo" pitchFamily="34" charset="0"/>
                <a:ea typeface="Arimo" pitchFamily="34" charset="-122"/>
                <a:cs typeface="Arimo" pitchFamily="34" charset="-120"/>
              </a:rPr>
              <a:t> variable defines how much the ball's speed increases after each score. The variables </a:t>
            </a:r>
            <a:r>
              <a:rPr lang="en-US" sz="1750" b="1" dirty="0">
                <a:solidFill>
                  <a:srgbClr val="2A2742"/>
                </a:solidFill>
                <a:latin typeface="Arimo" pitchFamily="34" charset="0"/>
                <a:ea typeface="Arimo" pitchFamily="34" charset="-122"/>
                <a:cs typeface="Arimo" pitchFamily="34" charset="-120"/>
              </a:rPr>
              <a:t>score1</a:t>
            </a:r>
            <a:r>
              <a:rPr lang="en-US" sz="1750" dirty="0">
                <a:solidFill>
                  <a:srgbClr val="2A2742"/>
                </a:solidFill>
                <a:latin typeface="Arimo" pitchFamily="34" charset="0"/>
                <a:ea typeface="Arimo" pitchFamily="34" charset="-122"/>
                <a:cs typeface="Arimo" pitchFamily="34" charset="-120"/>
              </a:rPr>
              <a:t> and </a:t>
            </a:r>
            <a:r>
              <a:rPr lang="en-US" sz="1750" b="1" dirty="0">
                <a:solidFill>
                  <a:srgbClr val="2A2742"/>
                </a:solidFill>
                <a:latin typeface="Arimo" pitchFamily="34" charset="0"/>
                <a:ea typeface="Arimo" pitchFamily="34" charset="-122"/>
                <a:cs typeface="Arimo" pitchFamily="34" charset="-120"/>
              </a:rPr>
              <a:t>score2</a:t>
            </a:r>
            <a:r>
              <a:rPr lang="en-US" sz="1750" dirty="0">
                <a:solidFill>
                  <a:srgbClr val="2A2742"/>
                </a:solidFill>
                <a:latin typeface="Arimo" pitchFamily="34" charset="0"/>
                <a:ea typeface="Arimo" pitchFamily="34" charset="-122"/>
                <a:cs typeface="Arimo" pitchFamily="34" charset="-120"/>
              </a:rPr>
              <a:t> keep track of the scores for each player, starting at 0.</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2600"/>
          </a:xfrm>
          <a:prstGeom prst="rect">
            <a:avLst/>
          </a:prstGeom>
        </p:spPr>
      </p:pic>
      <p:sp>
        <p:nvSpPr>
          <p:cNvPr id="3" name="Text 0"/>
          <p:cNvSpPr/>
          <p:nvPr/>
        </p:nvSpPr>
        <p:spPr>
          <a:xfrm>
            <a:off x="756642" y="3298984"/>
            <a:ext cx="11744563" cy="675680"/>
          </a:xfrm>
          <a:prstGeom prst="rect">
            <a:avLst/>
          </a:prstGeom>
          <a:noFill/>
          <a:ln/>
        </p:spPr>
        <p:txBody>
          <a:bodyPr wrap="none" lIns="0" tIns="0" rIns="0" bIns="0" rtlCol="0" anchor="t"/>
          <a:lstStyle/>
          <a:p>
            <a:pPr marL="0" indent="0">
              <a:lnSpc>
                <a:spcPts val="5300"/>
              </a:lnSpc>
              <a:buNone/>
            </a:pPr>
            <a:r>
              <a:rPr lang="en-US" sz="4250" b="1" dirty="0">
                <a:solidFill>
                  <a:srgbClr val="231971"/>
                </a:solidFill>
                <a:latin typeface="Outfit Extra Bold" pitchFamily="34" charset="0"/>
                <a:ea typeface="Outfit Extra Bold" pitchFamily="34" charset="-122"/>
                <a:cs typeface="Outfit Extra Bold" pitchFamily="34" charset="-120"/>
              </a:rPr>
              <a:t>Main Game Loop: The Heartbeat of Your Game</a:t>
            </a:r>
            <a:endParaRPr lang="en-US" sz="4250" dirty="0"/>
          </a:p>
        </p:txBody>
      </p:sp>
      <p:sp>
        <p:nvSpPr>
          <p:cNvPr id="4" name="Shape 1"/>
          <p:cNvSpPr/>
          <p:nvPr/>
        </p:nvSpPr>
        <p:spPr>
          <a:xfrm>
            <a:off x="756642" y="4298871"/>
            <a:ext cx="13117116" cy="2745224"/>
          </a:xfrm>
          <a:prstGeom prst="roundRect">
            <a:avLst>
              <a:gd name="adj" fmla="val 3308"/>
            </a:avLst>
          </a:prstGeom>
          <a:solidFill>
            <a:srgbClr val="D7D2F9"/>
          </a:solidFill>
          <a:ln/>
        </p:spPr>
        <p:txBody>
          <a:bodyPr/>
          <a:lstStyle/>
          <a:p>
            <a:endParaRPr lang="en-IN"/>
          </a:p>
        </p:txBody>
      </p:sp>
      <p:sp>
        <p:nvSpPr>
          <p:cNvPr id="5" name="Shape 2"/>
          <p:cNvSpPr/>
          <p:nvPr/>
        </p:nvSpPr>
        <p:spPr>
          <a:xfrm>
            <a:off x="745927" y="4298871"/>
            <a:ext cx="13138547" cy="2745224"/>
          </a:xfrm>
          <a:prstGeom prst="roundRect">
            <a:avLst>
              <a:gd name="adj" fmla="val 1181"/>
            </a:avLst>
          </a:prstGeom>
          <a:solidFill>
            <a:srgbClr val="D7D2F9"/>
          </a:solidFill>
          <a:ln/>
        </p:spPr>
        <p:txBody>
          <a:bodyPr/>
          <a:lstStyle/>
          <a:p>
            <a:endParaRPr lang="en-IN"/>
          </a:p>
        </p:txBody>
      </p:sp>
      <p:sp>
        <p:nvSpPr>
          <p:cNvPr id="6" name="Text 3"/>
          <p:cNvSpPr/>
          <p:nvPr/>
        </p:nvSpPr>
        <p:spPr>
          <a:xfrm>
            <a:off x="962025" y="4460915"/>
            <a:ext cx="12706350" cy="2421136"/>
          </a:xfrm>
          <a:prstGeom prst="rect">
            <a:avLst/>
          </a:prstGeom>
          <a:noFill/>
          <a:ln/>
        </p:spPr>
        <p:txBody>
          <a:bodyPr wrap="square" lIns="0" tIns="0" rIns="0" bIns="0" rtlCol="0" anchor="t"/>
          <a:lstStyle/>
          <a:p>
            <a:pPr marL="0" indent="0">
              <a:lnSpc>
                <a:spcPts val="2700"/>
              </a:lnSpc>
              <a:buNone/>
            </a:pPr>
            <a:r>
              <a:rPr lang="en-US" sz="1700" dirty="0">
                <a:solidFill>
                  <a:srgbClr val="2A2742"/>
                </a:solidFill>
                <a:highlight>
                  <a:srgbClr val="D7D2F9"/>
                </a:highlight>
                <a:latin typeface="Consolas" pitchFamily="34" charset="0"/>
                <a:ea typeface="Consolas" pitchFamily="34" charset="-122"/>
                <a:cs typeface="Consolas" pitchFamily="34" charset="-120"/>
              </a:rPr>
              <a:t># Game loop
while True:
  for event in pygame.event.get():
    if event.type == pygame.QUIT:
      pygame.quit()
</a:t>
            </a:r>
            <a:endParaRPr lang="en-US" sz="1700" dirty="0"/>
          </a:p>
        </p:txBody>
      </p:sp>
      <p:sp>
        <p:nvSpPr>
          <p:cNvPr id="7" name="Text 4"/>
          <p:cNvSpPr/>
          <p:nvPr/>
        </p:nvSpPr>
        <p:spPr>
          <a:xfrm>
            <a:off x="756642" y="7287220"/>
            <a:ext cx="13117116" cy="345877"/>
          </a:xfrm>
          <a:prstGeom prst="rect">
            <a:avLst/>
          </a:prstGeom>
          <a:noFill/>
          <a:ln/>
        </p:spPr>
        <p:txBody>
          <a:bodyPr wrap="none" lIns="0" tIns="0" rIns="0" bIns="0" rtlCol="0" anchor="t"/>
          <a:lstStyle/>
          <a:p>
            <a:pPr marL="0" indent="0">
              <a:lnSpc>
                <a:spcPts val="2700"/>
              </a:lnSpc>
              <a:buNone/>
            </a:pPr>
            <a:r>
              <a:rPr lang="en-US" sz="1700" dirty="0">
                <a:solidFill>
                  <a:srgbClr val="2A2742"/>
                </a:solidFill>
                <a:latin typeface="Arimo" pitchFamily="34" charset="0"/>
                <a:ea typeface="Arimo" pitchFamily="34" charset="-122"/>
                <a:cs typeface="Arimo" pitchFamily="34" charset="-120"/>
              </a:rPr>
              <a:t>The game runs in an infinite loop. It continuously updates the display, handles user input, and processes game logic.</a:t>
            </a:r>
            <a:endParaRPr lang="en-US" sz="1700" dirty="0"/>
          </a:p>
        </p:txBody>
      </p:sp>
      <p:sp>
        <p:nvSpPr>
          <p:cNvPr id="8" name="Rectangle 7">
            <a:extLst>
              <a:ext uri="{FF2B5EF4-FFF2-40B4-BE49-F238E27FC236}">
                <a16:creationId xmlns:a16="http://schemas.microsoft.com/office/drawing/2014/main" id="{79603B8C-C095-A6B6-1A42-1D5515C55FE4}"/>
              </a:ext>
            </a:extLst>
          </p:cNvPr>
          <p:cNvSpPr/>
          <p:nvPr/>
        </p:nvSpPr>
        <p:spPr>
          <a:xfrm>
            <a:off x="12794512" y="7768856"/>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468851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476851"/>
            <a:ext cx="8873728"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Paddle Movement: Player Control</a:t>
            </a:r>
            <a:endParaRPr lang="en-US" sz="4450" dirty="0"/>
          </a:p>
        </p:txBody>
      </p:sp>
      <p:sp>
        <p:nvSpPr>
          <p:cNvPr id="3" name="Text 1"/>
          <p:cNvSpPr/>
          <p:nvPr/>
        </p:nvSpPr>
        <p:spPr>
          <a:xfrm>
            <a:off x="793790" y="275260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Player 1</a:t>
            </a:r>
            <a:endParaRPr lang="en-US" sz="2200" dirty="0"/>
          </a:p>
        </p:txBody>
      </p:sp>
      <p:sp>
        <p:nvSpPr>
          <p:cNvPr id="4" name="Shape 2"/>
          <p:cNvSpPr/>
          <p:nvPr/>
        </p:nvSpPr>
        <p:spPr>
          <a:xfrm>
            <a:off x="793790" y="3362087"/>
            <a:ext cx="6244709" cy="2154555"/>
          </a:xfrm>
          <a:prstGeom prst="roundRect">
            <a:avLst>
              <a:gd name="adj" fmla="val 4422"/>
            </a:avLst>
          </a:prstGeom>
          <a:solidFill>
            <a:srgbClr val="D7D2F9"/>
          </a:solidFill>
          <a:ln/>
        </p:spPr>
        <p:txBody>
          <a:bodyPr/>
          <a:lstStyle/>
          <a:p>
            <a:endParaRPr lang="en-IN"/>
          </a:p>
        </p:txBody>
      </p:sp>
      <p:sp>
        <p:nvSpPr>
          <p:cNvPr id="5" name="Shape 3"/>
          <p:cNvSpPr/>
          <p:nvPr/>
        </p:nvSpPr>
        <p:spPr>
          <a:xfrm>
            <a:off x="782479" y="3362087"/>
            <a:ext cx="6267331" cy="2154555"/>
          </a:xfrm>
          <a:prstGeom prst="roundRect">
            <a:avLst>
              <a:gd name="adj" fmla="val 1579"/>
            </a:avLst>
          </a:prstGeom>
          <a:solidFill>
            <a:srgbClr val="D7D2F9"/>
          </a:solidFill>
          <a:ln/>
        </p:spPr>
        <p:txBody>
          <a:bodyPr/>
          <a:lstStyle/>
          <a:p>
            <a:endParaRPr lang="en-IN"/>
          </a:p>
        </p:txBody>
      </p:sp>
      <p:sp>
        <p:nvSpPr>
          <p:cNvPr id="6" name="Text 4"/>
          <p:cNvSpPr/>
          <p:nvPr/>
        </p:nvSpPr>
        <p:spPr>
          <a:xfrm>
            <a:off x="1009293" y="3532108"/>
            <a:ext cx="5813703"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if keys[pygame.K_w] and paddle1.top &gt; 0:
  paddle1.y -= PADDLE_SPEED
if keys[pygame.K_s] and paddle1.bottom &lt; HEIGHT:
  paddle1.y += PADDLE_SPEED
</a:t>
            </a:r>
            <a:endParaRPr lang="en-US" sz="1750" dirty="0"/>
          </a:p>
        </p:txBody>
      </p:sp>
      <p:sp>
        <p:nvSpPr>
          <p:cNvPr id="7" name="Text 5"/>
          <p:cNvSpPr/>
          <p:nvPr/>
        </p:nvSpPr>
        <p:spPr>
          <a:xfrm>
            <a:off x="7599521" y="275260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Player 2</a:t>
            </a:r>
            <a:endParaRPr lang="en-US" sz="2200" dirty="0"/>
          </a:p>
        </p:txBody>
      </p:sp>
      <p:sp>
        <p:nvSpPr>
          <p:cNvPr id="8" name="Shape 6"/>
          <p:cNvSpPr/>
          <p:nvPr/>
        </p:nvSpPr>
        <p:spPr>
          <a:xfrm>
            <a:off x="7599521" y="3362087"/>
            <a:ext cx="6244709" cy="2517458"/>
          </a:xfrm>
          <a:prstGeom prst="roundRect">
            <a:avLst>
              <a:gd name="adj" fmla="val 3784"/>
            </a:avLst>
          </a:prstGeom>
          <a:solidFill>
            <a:srgbClr val="D7D2F9"/>
          </a:solidFill>
          <a:ln/>
        </p:spPr>
        <p:txBody>
          <a:bodyPr/>
          <a:lstStyle/>
          <a:p>
            <a:endParaRPr lang="en-IN"/>
          </a:p>
        </p:txBody>
      </p:sp>
      <p:sp>
        <p:nvSpPr>
          <p:cNvPr id="9" name="Shape 7"/>
          <p:cNvSpPr/>
          <p:nvPr/>
        </p:nvSpPr>
        <p:spPr>
          <a:xfrm>
            <a:off x="7588210" y="3362087"/>
            <a:ext cx="6267331" cy="2517458"/>
          </a:xfrm>
          <a:prstGeom prst="roundRect">
            <a:avLst>
              <a:gd name="adj" fmla="val 1352"/>
            </a:avLst>
          </a:prstGeom>
          <a:solidFill>
            <a:srgbClr val="D7D2F9"/>
          </a:solidFill>
          <a:ln/>
        </p:spPr>
        <p:txBody>
          <a:bodyPr/>
          <a:lstStyle/>
          <a:p>
            <a:endParaRPr lang="en-IN"/>
          </a:p>
        </p:txBody>
      </p:sp>
      <p:sp>
        <p:nvSpPr>
          <p:cNvPr id="10" name="Text 8"/>
          <p:cNvSpPr/>
          <p:nvPr/>
        </p:nvSpPr>
        <p:spPr>
          <a:xfrm>
            <a:off x="7815024" y="3532108"/>
            <a:ext cx="5813703" cy="2177415"/>
          </a:xfrm>
          <a:prstGeom prst="rect">
            <a:avLst/>
          </a:prstGeom>
          <a:noFill/>
          <a:ln/>
        </p:spPr>
        <p:txBody>
          <a:bodyPr wrap="square" lIns="0" tIns="0" rIns="0" bIns="0" rtlCol="0" anchor="t"/>
          <a:lstStyle/>
          <a:p>
            <a:pPr marL="0" indent="0">
              <a:lnSpc>
                <a:spcPts val="2850"/>
              </a:lnSpc>
              <a:buNone/>
            </a:pPr>
            <a:r>
              <a:rPr lang="en-US" sz="1750" dirty="0">
                <a:solidFill>
                  <a:srgbClr val="2A2742"/>
                </a:solidFill>
                <a:highlight>
                  <a:srgbClr val="D7D2F9"/>
                </a:highlight>
                <a:latin typeface="Consolas" pitchFamily="34" charset="0"/>
                <a:ea typeface="Consolas" pitchFamily="34" charset="-122"/>
                <a:cs typeface="Consolas" pitchFamily="34" charset="-120"/>
              </a:rPr>
              <a:t>if keys[pygame.K_UP] and paddle2.top &gt; 0:
  paddle2.y -= PADDLE_SPEED
if keys[pygame.K_DOWN] and paddle2.bottom &lt; HEIGHT:
  paddle2.y += PADDLE_SPEED
</a:t>
            </a:r>
            <a:endParaRPr lang="en-US" sz="1750" dirty="0"/>
          </a:p>
        </p:txBody>
      </p:sp>
      <p:sp>
        <p:nvSpPr>
          <p:cNvPr id="11" name="Text 9"/>
          <p:cNvSpPr/>
          <p:nvPr/>
        </p:nvSpPr>
        <p:spPr>
          <a:xfrm>
            <a:off x="793790" y="6389846"/>
            <a:ext cx="13042821"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Each player controls their paddle. Boundary checks ensure paddles stay within the screen's limits.</a:t>
            </a:r>
            <a:endParaRPr lang="en-US" sz="1750" dirty="0"/>
          </a:p>
        </p:txBody>
      </p:sp>
      <p:sp>
        <p:nvSpPr>
          <p:cNvPr id="12" name="Rectangle 11">
            <a:extLst>
              <a:ext uri="{FF2B5EF4-FFF2-40B4-BE49-F238E27FC236}">
                <a16:creationId xmlns:a16="http://schemas.microsoft.com/office/drawing/2014/main" id="{F6B66F88-43BC-A1DC-4F8B-EC15D02F0441}"/>
              </a:ext>
            </a:extLst>
          </p:cNvPr>
          <p:cNvSpPr/>
          <p:nvPr/>
        </p:nvSpPr>
        <p:spPr>
          <a:xfrm>
            <a:off x="12794512" y="7768856"/>
            <a:ext cx="1757916" cy="375684"/>
          </a:xfrm>
          <a:prstGeom prst="rect">
            <a:avLst/>
          </a:prstGeom>
          <a:solidFill>
            <a:srgbClr val="EFEF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6372930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TotalTime>
  <Words>1515</Words>
  <Application>Microsoft Office PowerPoint</Application>
  <PresentationFormat>Custom</PresentationFormat>
  <Paragraphs>77</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Algerian</vt:lpstr>
      <vt:lpstr>Outfit Extra Bold</vt:lpstr>
      <vt:lpstr>Arimo</vt:lpstr>
      <vt:lpstr>Consolas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ALWYN DANIELS</cp:lastModifiedBy>
  <cp:revision>3</cp:revision>
  <dcterms:created xsi:type="dcterms:W3CDTF">2024-11-25T16:38:59Z</dcterms:created>
  <dcterms:modified xsi:type="dcterms:W3CDTF">2024-12-27T05:17:28Z</dcterms:modified>
</cp:coreProperties>
</file>